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ti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0"/>
  </p:notesMasterIdLst>
  <p:sldIdLst>
    <p:sldId id="326" r:id="rId2"/>
    <p:sldId id="312" r:id="rId3"/>
    <p:sldId id="313" r:id="rId4"/>
    <p:sldId id="315" r:id="rId5"/>
    <p:sldId id="319" r:id="rId6"/>
    <p:sldId id="322" r:id="rId7"/>
    <p:sldId id="320" r:id="rId8"/>
    <p:sldId id="321" r:id="rId9"/>
    <p:sldId id="264" r:id="rId10"/>
    <p:sldId id="292" r:id="rId11"/>
    <p:sldId id="298" r:id="rId12"/>
    <p:sldId id="318" r:id="rId13"/>
    <p:sldId id="324" r:id="rId14"/>
    <p:sldId id="316" r:id="rId15"/>
    <p:sldId id="323" r:id="rId16"/>
    <p:sldId id="274" r:id="rId17"/>
    <p:sldId id="275" r:id="rId18"/>
    <p:sldId id="299"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7193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975" autoAdjust="0"/>
    <p:restoredTop sz="64317" autoAdjust="0"/>
  </p:normalViewPr>
  <p:slideViewPr>
    <p:cSldViewPr snapToGrid="0">
      <p:cViewPr varScale="1">
        <p:scale>
          <a:sx n="78" d="100"/>
          <a:sy n="78" d="100"/>
        </p:scale>
        <p:origin x="996" y="90"/>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07ABCFE-FD7D-4EF0-9B34-9A6FE1E46442}" type="datetimeFigureOut">
              <a:rPr lang="en-US" smtClean="0"/>
              <a:t>4/2/2014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2909495-6D59-43EF-AEE9-506AEF4FEC6D}" type="slidenum">
              <a:rPr lang="en-US" smtClean="0"/>
              <a:t>‹#›</a:t>
            </a:fld>
            <a:endParaRPr lang="en-US"/>
          </a:p>
        </p:txBody>
      </p:sp>
    </p:spTree>
    <p:extLst>
      <p:ext uri="{BB962C8B-B14F-4D97-AF65-F5344CB8AC3E}">
        <p14:creationId xmlns:p14="http://schemas.microsoft.com/office/powerpoint/2010/main" val="19673614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Good afternoon ladies and gentleman, my name is </a:t>
            </a:r>
            <a:r>
              <a:rPr lang="en-US" dirty="0" err="1" smtClean="0"/>
              <a:t>Azie</a:t>
            </a:r>
            <a:r>
              <a:rPr lang="en-US" dirty="0" smtClean="0"/>
              <a:t> and I am going to present</a:t>
            </a:r>
            <a:r>
              <a:rPr lang="en-US" baseline="0" dirty="0" smtClean="0"/>
              <a:t> some of my work on ground penetrating radar imaging: processing and case studies.</a:t>
            </a:r>
            <a:endParaRPr lang="en-US" dirty="0"/>
          </a:p>
        </p:txBody>
      </p:sp>
      <p:sp>
        <p:nvSpPr>
          <p:cNvPr id="4" name="Slide Number Placeholder 3"/>
          <p:cNvSpPr>
            <a:spLocks noGrp="1"/>
          </p:cNvSpPr>
          <p:nvPr>
            <p:ph type="sldNum" sz="quarter" idx="10"/>
          </p:nvPr>
        </p:nvSpPr>
        <p:spPr/>
        <p:txBody>
          <a:bodyPr/>
          <a:lstStyle/>
          <a:p>
            <a:fld id="{B2909495-6D59-43EF-AEE9-506AEF4FEC6D}" type="slidenum">
              <a:rPr lang="en-US" smtClean="0"/>
              <a:t>1</a:t>
            </a:fld>
            <a:endParaRPr lang="en-US"/>
          </a:p>
        </p:txBody>
      </p:sp>
    </p:spTree>
    <p:extLst>
      <p:ext uri="{BB962C8B-B14F-4D97-AF65-F5344CB8AC3E}">
        <p14:creationId xmlns:p14="http://schemas.microsoft.com/office/powerpoint/2010/main" val="30568490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 I</a:t>
            </a:r>
            <a:r>
              <a:rPr lang="en-US" baseline="0" dirty="0" smtClean="0"/>
              <a:t> am going to show a second case study which is more challenging in terms of the soil and also the target.  It is a collaboration project between UH and  Lone Star College to assist the </a:t>
            </a:r>
            <a:r>
              <a:rPr lang="en-US" baseline="0" dirty="0" err="1" smtClean="0"/>
              <a:t>Mueschke</a:t>
            </a:r>
            <a:r>
              <a:rPr lang="en-US" baseline="0" dirty="0" smtClean="0"/>
              <a:t> Cemetery </a:t>
            </a:r>
            <a:r>
              <a:rPr lang="en-US" baseline="0" dirty="0" err="1" smtClean="0"/>
              <a:t>Associaltion</a:t>
            </a:r>
            <a:r>
              <a:rPr lang="en-US" baseline="0" dirty="0" smtClean="0"/>
              <a:t> in its preservation effort.  The cemetery us located 26 miles north of Houston.  The left figure shows the survey location with respect to Houston map.  The inset shows the 6 survey grids and also the burial record.   The figure on the right is a picture from </a:t>
            </a:r>
            <a:r>
              <a:rPr lang="en-US" baseline="0" dirty="0" err="1" smtClean="0"/>
              <a:t>Lidar</a:t>
            </a:r>
            <a:r>
              <a:rPr lang="en-US" baseline="0" dirty="0" smtClean="0"/>
              <a:t> survey in the area.  It is the picture of the intensity of every single point being shot.  The hexagon shape is where the </a:t>
            </a:r>
            <a:r>
              <a:rPr lang="en-US" baseline="0" dirty="0" err="1" smtClean="0"/>
              <a:t>Lidar</a:t>
            </a:r>
            <a:r>
              <a:rPr lang="en-US" baseline="0" dirty="0" smtClean="0"/>
              <a:t> unit was positioned during the survey.  We can see the tombstones, shadows of the tombstones, tress.</a:t>
            </a:r>
            <a:endParaRPr lang="en-US" dirty="0"/>
          </a:p>
        </p:txBody>
      </p:sp>
      <p:sp>
        <p:nvSpPr>
          <p:cNvPr id="4" name="Slide Number Placeholder 3"/>
          <p:cNvSpPr>
            <a:spLocks noGrp="1"/>
          </p:cNvSpPr>
          <p:nvPr>
            <p:ph type="sldNum" sz="quarter" idx="10"/>
          </p:nvPr>
        </p:nvSpPr>
        <p:spPr/>
        <p:txBody>
          <a:bodyPr/>
          <a:lstStyle/>
          <a:p>
            <a:fld id="{AD0D5DB4-3A7A-47E5-9F33-54F2E41A1E58}" type="slidenum">
              <a:rPr lang="en-US" smtClean="0"/>
              <a:t>10</a:t>
            </a:fld>
            <a:endParaRPr lang="en-US" dirty="0"/>
          </a:p>
        </p:txBody>
      </p:sp>
    </p:spTree>
    <p:extLst>
      <p:ext uri="{BB962C8B-B14F-4D97-AF65-F5344CB8AC3E}">
        <p14:creationId xmlns:p14="http://schemas.microsoft.com/office/powerpoint/2010/main" val="37717367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There are two different type of burials.  One is burials before 1940 and the other one is after 1940 which is concrete vaulted to prevent it from sinking .  Burials before 1940 is just wooden coffin.  We would like to see the burials look like on GPR </a:t>
            </a:r>
            <a:r>
              <a:rPr lang="en-US" sz="1200" b="0" i="0" u="none" strike="noStrike" kern="1200" baseline="0" dirty="0" err="1" smtClean="0">
                <a:solidFill>
                  <a:schemeClr val="tx1"/>
                </a:solidFill>
                <a:latin typeface="+mn-lt"/>
                <a:ea typeface="+mn-ea"/>
                <a:cs typeface="+mn-cs"/>
              </a:rPr>
              <a:t>radargram</a:t>
            </a:r>
            <a:r>
              <a:rPr lang="en-US" sz="1200" b="0" i="0" u="none" strike="noStrike" kern="1200" baseline="0" dirty="0" smtClean="0">
                <a:solidFill>
                  <a:schemeClr val="tx1"/>
                </a:solidFill>
                <a:latin typeface="+mn-lt"/>
                <a:ea typeface="+mn-ea"/>
                <a:cs typeface="+mn-cs"/>
              </a:rPr>
              <a:t> and hence we did the forward modeling.  I modeled 3 burials and figure b shows the </a:t>
            </a:r>
            <a:r>
              <a:rPr lang="en-US" sz="1200" b="0" i="0" u="none" strike="noStrike" kern="1200" baseline="0" dirty="0" err="1" smtClean="0">
                <a:solidFill>
                  <a:schemeClr val="tx1"/>
                </a:solidFill>
                <a:latin typeface="+mn-lt"/>
                <a:ea typeface="+mn-ea"/>
                <a:cs typeface="+mn-cs"/>
              </a:rPr>
              <a:t>radargram</a:t>
            </a:r>
            <a:r>
              <a:rPr lang="en-US" sz="1200" b="0" i="0" u="none" strike="noStrike" kern="1200" baseline="0" dirty="0" smtClean="0">
                <a:solidFill>
                  <a:schemeClr val="tx1"/>
                </a:solidFill>
                <a:latin typeface="+mn-lt"/>
                <a:ea typeface="+mn-ea"/>
                <a:cs typeface="+mn-cs"/>
              </a:rPr>
              <a:t> of the modeling.  The hyperbola of vaulted burial is more like a rectangular shape while the other 2 have a smooth hyperbola.  So now we can expect </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We </a:t>
            </a:r>
            <a:r>
              <a:rPr lang="en-US" sz="1200" b="0" i="0" u="none" strike="noStrike" kern="1200" baseline="0" dirty="0" smtClean="0">
                <a:solidFill>
                  <a:schemeClr val="tx1"/>
                </a:solidFill>
                <a:latin typeface="+mn-lt"/>
                <a:ea typeface="+mn-ea"/>
                <a:cs typeface="+mn-cs"/>
              </a:rPr>
              <a:t>used 2-D finite-difference time domain (FDTD) to simulate the full </a:t>
            </a:r>
            <a:r>
              <a:rPr lang="en-US" sz="1200" b="0" i="0" u="none" strike="noStrike" kern="1200" baseline="0" dirty="0" err="1" smtClean="0">
                <a:solidFill>
                  <a:schemeClr val="tx1"/>
                </a:solidFill>
                <a:latin typeface="+mn-lt"/>
                <a:ea typeface="+mn-ea"/>
                <a:cs typeface="+mn-cs"/>
              </a:rPr>
              <a:t>wavefield</a:t>
            </a:r>
            <a:r>
              <a:rPr lang="en-US" sz="1200" b="0" i="0" u="none" strike="noStrike" kern="1200" baseline="0" dirty="0" smtClean="0">
                <a:solidFill>
                  <a:schemeClr val="tx1"/>
                </a:solidFill>
                <a:latin typeface="+mn-lt"/>
                <a:ea typeface="+mn-ea"/>
                <a:cs typeface="+mn-cs"/>
              </a:rPr>
              <a:t> GPR responses. The synthetic models are built to help us to understand the effect of the attenuation to the received signal attributed to the soil type and moisture content and to identify GPR signature of different type of burials. We used MATGPR simulation to perform the forward model.</a:t>
            </a:r>
          </a:p>
          <a:p>
            <a:r>
              <a:rPr lang="en-US" sz="1200" b="0" i="0" u="none" strike="noStrike" kern="1200" baseline="0" dirty="0" smtClean="0">
                <a:solidFill>
                  <a:schemeClr val="tx1"/>
                </a:solidFill>
                <a:latin typeface="+mn-lt"/>
                <a:ea typeface="+mn-ea"/>
                <a:cs typeface="+mn-cs"/>
              </a:rPr>
              <a:t>The left image is the electromagnetic model.  We have 2 types of burials.  Concrete vaulted and non-vaulted burials.  Burials prior to 1940 is not concrete vaulted and burials after 1940 is concrete </a:t>
            </a:r>
            <a:r>
              <a:rPr lang="en-US" sz="1200" b="0" i="0" u="none" strike="noStrike" kern="1200" baseline="0" dirty="0" err="1" smtClean="0">
                <a:solidFill>
                  <a:schemeClr val="tx1"/>
                </a:solidFill>
                <a:latin typeface="+mn-lt"/>
                <a:ea typeface="+mn-ea"/>
                <a:cs typeface="+mn-cs"/>
              </a:rPr>
              <a:t>vauted</a:t>
            </a:r>
            <a:r>
              <a:rPr lang="en-US" sz="1200" b="0" i="0" u="none" strike="noStrike" kern="1200" baseline="0" dirty="0" smtClean="0">
                <a:solidFill>
                  <a:schemeClr val="tx1"/>
                </a:solidFill>
                <a:latin typeface="+mn-lt"/>
                <a:ea typeface="+mn-ea"/>
                <a:cs typeface="+mn-cs"/>
              </a:rPr>
              <a:t>.  We are expecting to see 2 different </a:t>
            </a:r>
            <a:r>
              <a:rPr lang="en-US" sz="1200" b="0" i="0" u="none" strike="noStrike" kern="1200" baseline="0" dirty="0" err="1" smtClean="0">
                <a:solidFill>
                  <a:schemeClr val="tx1"/>
                </a:solidFill>
                <a:latin typeface="+mn-lt"/>
                <a:ea typeface="+mn-ea"/>
                <a:cs typeface="+mn-cs"/>
              </a:rPr>
              <a:t>GPr</a:t>
            </a:r>
            <a:r>
              <a:rPr lang="en-US" sz="1200" b="0" i="0" u="none" strike="noStrike" kern="1200" baseline="0" dirty="0" smtClean="0">
                <a:solidFill>
                  <a:schemeClr val="tx1"/>
                </a:solidFill>
                <a:latin typeface="+mn-lt"/>
                <a:ea typeface="+mn-ea"/>
                <a:cs typeface="+mn-cs"/>
              </a:rPr>
              <a:t> signatures for both burials.  The vaulted burials have a more rectangular shaped hyperbola if compared to the non-vaulted.  That is a sign we need to find out.</a:t>
            </a:r>
            <a:endParaRPr lang="en-US" dirty="0"/>
          </a:p>
        </p:txBody>
      </p:sp>
      <p:sp>
        <p:nvSpPr>
          <p:cNvPr id="4" name="Slide Number Placeholder 3"/>
          <p:cNvSpPr>
            <a:spLocks noGrp="1"/>
          </p:cNvSpPr>
          <p:nvPr>
            <p:ph type="sldNum" sz="quarter" idx="10"/>
          </p:nvPr>
        </p:nvSpPr>
        <p:spPr/>
        <p:txBody>
          <a:bodyPr/>
          <a:lstStyle/>
          <a:p>
            <a:fld id="{B2909495-6D59-43EF-AEE9-506AEF4FEC6D}" type="slidenum">
              <a:rPr lang="en-US" smtClean="0"/>
              <a:t>11</a:t>
            </a:fld>
            <a:endParaRPr lang="en-US"/>
          </a:p>
        </p:txBody>
      </p:sp>
    </p:spTree>
    <p:extLst>
      <p:ext uri="{BB962C8B-B14F-4D97-AF65-F5344CB8AC3E}">
        <p14:creationId xmlns:p14="http://schemas.microsoft.com/office/powerpoint/2010/main" val="20011114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We used three methods to determine the velocity of the soil.  One method is excavate a pit and we bury rebar at known depths and then we run a GPR survey over it.  We can use hyperbola fitting to estimate the velocity of the soil because the rebar is a point source.  Since we know the depth of the rebar and we have the hyperbola caused by the reflection of the rebar, we can estimate the velocity.</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The other method is to do a CMP survey.  The CMP survey yields 0.06 m/ns velocity from the velocity semblance analysis.</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Three methods were used to estimate the soil velocity: CMP, time-to-depth and hyperbola fitting. Time-to-depth was done by burying rebar at several known depths. These methods yielded a soil velocity of 0.06 m/ns. </a:t>
            </a:r>
            <a:endParaRPr lang="en-US" dirty="0"/>
          </a:p>
        </p:txBody>
      </p:sp>
      <p:sp>
        <p:nvSpPr>
          <p:cNvPr id="4" name="Slide Number Placeholder 3"/>
          <p:cNvSpPr>
            <a:spLocks noGrp="1"/>
          </p:cNvSpPr>
          <p:nvPr>
            <p:ph type="sldNum" sz="quarter" idx="10"/>
          </p:nvPr>
        </p:nvSpPr>
        <p:spPr/>
        <p:txBody>
          <a:bodyPr/>
          <a:lstStyle/>
          <a:p>
            <a:fld id="{B2909495-6D59-43EF-AEE9-506AEF4FEC6D}" type="slidenum">
              <a:rPr lang="en-US" smtClean="0"/>
              <a:t>12</a:t>
            </a:fld>
            <a:endParaRPr lang="en-US"/>
          </a:p>
        </p:txBody>
      </p:sp>
    </p:spTree>
    <p:extLst>
      <p:ext uri="{BB962C8B-B14F-4D97-AF65-F5344CB8AC3E}">
        <p14:creationId xmlns:p14="http://schemas.microsoft.com/office/powerpoint/2010/main" val="2603980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 be able</a:t>
            </a:r>
            <a:r>
              <a:rPr lang="en-US" baseline="0" dirty="0" smtClean="0"/>
              <a:t> to detect the leads for the unmarked burials, we need to know how the type of burials look like.  I ran a GPR along a line </a:t>
            </a:r>
            <a:r>
              <a:rPr lang="en-US" baseline="0" dirty="0" err="1" smtClean="0"/>
              <a:t>whichhave</a:t>
            </a:r>
            <a:r>
              <a:rPr lang="en-US" baseline="0" dirty="0" smtClean="0"/>
              <a:t> burials prior to 1940 and after 1940.  Here is the GPR image of the burials.  Yellow marker shows the burials after 1940 which are believed to be concrete vaulted.  The first three burials are dated between 2001-2009.  The  burials which have the hyperbola shape are dated in 1960s.</a:t>
            </a:r>
          </a:p>
          <a:p>
            <a:r>
              <a:rPr lang="en-US" baseline="0" dirty="0" smtClean="0"/>
              <a:t>We cannot see a distinct hyperbola for the burials after 1940.  This is the challenge in detecting leads of the burials prior to 1940.</a:t>
            </a:r>
          </a:p>
          <a:p>
            <a:endParaRPr lang="en-US" baseline="0" dirty="0" smtClean="0"/>
          </a:p>
          <a:p>
            <a:r>
              <a:rPr lang="en-US" baseline="0" dirty="0" smtClean="0"/>
              <a:t>2009</a:t>
            </a:r>
          </a:p>
          <a:p>
            <a:r>
              <a:rPr lang="en-US" baseline="0" dirty="0" smtClean="0"/>
              <a:t>2005</a:t>
            </a:r>
          </a:p>
          <a:p>
            <a:endParaRPr lang="en-US" baseline="0" dirty="0" smtClean="0"/>
          </a:p>
          <a:p>
            <a:r>
              <a:rPr lang="en-US" baseline="0" dirty="0" smtClean="0"/>
              <a:t>2001</a:t>
            </a:r>
          </a:p>
          <a:p>
            <a:r>
              <a:rPr lang="en-US" baseline="0" dirty="0" smtClean="0"/>
              <a:t>1989</a:t>
            </a:r>
          </a:p>
          <a:p>
            <a:r>
              <a:rPr lang="en-US" baseline="0" dirty="0" smtClean="0"/>
              <a:t>1964</a:t>
            </a:r>
          </a:p>
          <a:p>
            <a:r>
              <a:rPr lang="en-US" baseline="0" dirty="0" smtClean="0"/>
              <a:t>1963</a:t>
            </a:r>
          </a:p>
          <a:p>
            <a:r>
              <a:rPr lang="en-US" baseline="0" dirty="0" smtClean="0"/>
              <a:t>1942</a:t>
            </a:r>
            <a:endParaRPr lang="en-US" dirty="0"/>
          </a:p>
        </p:txBody>
      </p:sp>
      <p:sp>
        <p:nvSpPr>
          <p:cNvPr id="4" name="Slide Number Placeholder 3"/>
          <p:cNvSpPr>
            <a:spLocks noGrp="1"/>
          </p:cNvSpPr>
          <p:nvPr>
            <p:ph type="sldNum" sz="quarter" idx="10"/>
          </p:nvPr>
        </p:nvSpPr>
        <p:spPr/>
        <p:txBody>
          <a:bodyPr/>
          <a:lstStyle/>
          <a:p>
            <a:fld id="{B2909495-6D59-43EF-AEE9-506AEF4FEC6D}" type="slidenum">
              <a:rPr lang="en-US" smtClean="0"/>
              <a:t>13</a:t>
            </a:fld>
            <a:endParaRPr lang="en-US"/>
          </a:p>
        </p:txBody>
      </p:sp>
    </p:spTree>
    <p:extLst>
      <p:ext uri="{BB962C8B-B14F-4D97-AF65-F5344CB8AC3E}">
        <p14:creationId xmlns:p14="http://schemas.microsoft.com/office/powerpoint/2010/main" val="10370158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A profile from the </a:t>
            </a:r>
            <a:r>
              <a:rPr lang="en-US" sz="1200" b="0" i="0" u="none" strike="noStrike" kern="1200" baseline="0" dirty="0" err="1" smtClean="0">
                <a:solidFill>
                  <a:schemeClr val="tx1"/>
                </a:solidFill>
                <a:latin typeface="+mn-lt"/>
                <a:ea typeface="+mn-ea"/>
                <a:cs typeface="+mn-cs"/>
              </a:rPr>
              <a:t>Ligon</a:t>
            </a:r>
            <a:r>
              <a:rPr lang="en-US" sz="1200" b="0" i="0" u="none" strike="noStrike" kern="1200" baseline="0" dirty="0" smtClean="0">
                <a:solidFill>
                  <a:schemeClr val="tx1"/>
                </a:solidFill>
                <a:latin typeface="+mn-lt"/>
                <a:ea typeface="+mn-ea"/>
                <a:cs typeface="+mn-cs"/>
              </a:rPr>
              <a:t> survey is used as an example. The GPR data were processed using </a:t>
            </a:r>
            <a:r>
              <a:rPr lang="en-US" sz="1200" b="0" i="0" u="none" strike="noStrike" kern="1200" baseline="0" dirty="0" err="1" smtClean="0">
                <a:solidFill>
                  <a:schemeClr val="tx1"/>
                </a:solidFill>
                <a:latin typeface="+mn-lt"/>
                <a:ea typeface="+mn-ea"/>
                <a:cs typeface="+mn-cs"/>
              </a:rPr>
              <a:t>dewow</a:t>
            </a:r>
            <a:r>
              <a:rPr lang="en-US" sz="1200" b="0" i="0" u="none" strike="noStrike" kern="1200" baseline="0" dirty="0" smtClean="0">
                <a:solidFill>
                  <a:schemeClr val="tx1"/>
                </a:solidFill>
                <a:latin typeface="+mn-lt"/>
                <a:ea typeface="+mn-ea"/>
                <a:cs typeface="+mn-cs"/>
              </a:rPr>
              <a:t>, background removal and SEC2 gain. The processed data show three diagnostic diffraction hyperbolas which indicate the top of the coffins. Figure on your left shows the 2D reflection profile of the </a:t>
            </a:r>
            <a:r>
              <a:rPr lang="en-US" sz="1200" b="0" i="0" u="none" strike="noStrike" kern="1200" baseline="0" dirty="0" err="1" smtClean="0">
                <a:solidFill>
                  <a:schemeClr val="tx1"/>
                </a:solidFill>
                <a:latin typeface="+mn-lt"/>
                <a:ea typeface="+mn-ea"/>
                <a:cs typeface="+mn-cs"/>
              </a:rPr>
              <a:t>Ligon</a:t>
            </a:r>
            <a:r>
              <a:rPr lang="en-US" sz="1200" b="0" i="0" u="none" strike="noStrike" kern="1200" baseline="0" dirty="0" smtClean="0">
                <a:solidFill>
                  <a:schemeClr val="tx1"/>
                </a:solidFill>
                <a:latin typeface="+mn-lt"/>
                <a:ea typeface="+mn-ea"/>
                <a:cs typeface="+mn-cs"/>
              </a:rPr>
              <a:t> survey representing one transect to the east of 2 headstones marking 3 known burials (Nelsen (A), Ernest (B) and Elsie (C)). The hyperbola tops are recorded at different depth due to the varying burial time. Deeper burial is related to earlier burial. Figure 7a shows the depth slice at 0.57 m corresponding to burial B and C which are marked by the rectangular box on the slice. Figure 7b indicates burial A and B at 0.65 m. The high amplitude area on the top right corner of the slice is interpreted as the transition zone where </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the soil transitions to a higher clay content. The top of the burial is clearly imaged although the soil is mainly clay as found during the excavation which is the limiting factor to GPR resolution. We used this template to identify </a:t>
            </a:r>
            <a:r>
              <a:rPr lang="en-US" sz="1200" b="0" i="0" u="none" strike="noStrike" kern="1200" baseline="0" dirty="0" err="1" smtClean="0">
                <a:solidFill>
                  <a:schemeClr val="tx1"/>
                </a:solidFill>
                <a:latin typeface="+mn-lt"/>
                <a:ea typeface="+mn-ea"/>
                <a:cs typeface="+mn-cs"/>
              </a:rPr>
              <a:t>unmarke</a:t>
            </a:r>
            <a:r>
              <a:rPr lang="en-US" sz="1200" b="0" i="0" u="none" strike="noStrike" kern="1200" baseline="0" dirty="0" smtClean="0">
                <a:solidFill>
                  <a:schemeClr val="tx1"/>
                </a:solidFill>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fld id="{B2909495-6D59-43EF-AEE9-506AEF4FEC6D}" type="slidenum">
              <a:rPr lang="en-US" smtClean="0"/>
              <a:t>14</a:t>
            </a:fld>
            <a:endParaRPr lang="en-US"/>
          </a:p>
        </p:txBody>
      </p:sp>
    </p:spTree>
    <p:extLst>
      <p:ext uri="{BB962C8B-B14F-4D97-AF65-F5344CB8AC3E}">
        <p14:creationId xmlns:p14="http://schemas.microsoft.com/office/powerpoint/2010/main" val="3288917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Another profile from the West survey is used to demonstrate how we locate the unmarked burial. The processed data show the distinct diffractions. B and C are known burials due to the presence of headstones. We suspected to 3 more burials along the same line and a strong diffraction was observed marked by A. The length of the burial is estimated around 2 m from the inspection of the hyperbola on the adjacent lines. </a:t>
            </a:r>
            <a:endParaRPr lang="en-US" dirty="0"/>
          </a:p>
        </p:txBody>
      </p:sp>
      <p:sp>
        <p:nvSpPr>
          <p:cNvPr id="4" name="Slide Number Placeholder 3"/>
          <p:cNvSpPr>
            <a:spLocks noGrp="1"/>
          </p:cNvSpPr>
          <p:nvPr>
            <p:ph type="sldNum" sz="quarter" idx="10"/>
          </p:nvPr>
        </p:nvSpPr>
        <p:spPr/>
        <p:txBody>
          <a:bodyPr/>
          <a:lstStyle/>
          <a:p>
            <a:fld id="{B2909495-6D59-43EF-AEE9-506AEF4FEC6D}" type="slidenum">
              <a:rPr lang="en-US" smtClean="0"/>
              <a:t>15</a:t>
            </a:fld>
            <a:endParaRPr lang="en-US"/>
          </a:p>
        </p:txBody>
      </p:sp>
    </p:spTree>
    <p:extLst>
      <p:ext uri="{BB962C8B-B14F-4D97-AF65-F5344CB8AC3E}">
        <p14:creationId xmlns:p14="http://schemas.microsoft.com/office/powerpoint/2010/main" val="4588398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conclusion,</a:t>
            </a:r>
            <a:r>
              <a:rPr lang="en-US" baseline="0" dirty="0" smtClean="0"/>
              <a:t> I showed two different cases of GPR imaging the culvert tops are evident in the imaging using GPR.  The three antennae have their advantages.  1000 MHz is more detail but limited depth.   I would say 250 MHz and 1000 MHz are most useful.  If we just want to see the presence of the culvert, 100 MHz is good but not the depth estimation.   From the survey, we estimated the depth of the soil is 0.08 m/ns.  From the burial imaging at </a:t>
            </a:r>
            <a:r>
              <a:rPr lang="en-US" baseline="0" dirty="0" err="1" smtClean="0"/>
              <a:t>Mueschke</a:t>
            </a:r>
            <a:r>
              <a:rPr lang="en-US" baseline="0" dirty="0" smtClean="0"/>
              <a:t>, we learned different burial types give different diffraction hyperbolas.  So far we have found leads of the unmarked burials.  From the velocity estimation experiments, we found that the velocity of the soil is 0.06 m/ns.</a:t>
            </a:r>
          </a:p>
          <a:p>
            <a:r>
              <a:rPr lang="en-US" baseline="0" dirty="0" smtClean="0"/>
              <a:t>With that, I conclude my presentation.  Thank you.</a:t>
            </a:r>
            <a:endParaRPr lang="en-US" dirty="0"/>
          </a:p>
        </p:txBody>
      </p:sp>
      <p:sp>
        <p:nvSpPr>
          <p:cNvPr id="4" name="Slide Number Placeholder 3"/>
          <p:cNvSpPr>
            <a:spLocks noGrp="1"/>
          </p:cNvSpPr>
          <p:nvPr>
            <p:ph type="sldNum" sz="quarter" idx="10"/>
          </p:nvPr>
        </p:nvSpPr>
        <p:spPr/>
        <p:txBody>
          <a:bodyPr/>
          <a:lstStyle/>
          <a:p>
            <a:fld id="{B2909495-6D59-43EF-AEE9-506AEF4FEC6D}" type="slidenum">
              <a:rPr lang="en-US" smtClean="0"/>
              <a:t>16</a:t>
            </a:fld>
            <a:endParaRPr lang="en-US"/>
          </a:p>
        </p:txBody>
      </p:sp>
    </p:spTree>
    <p:extLst>
      <p:ext uri="{BB962C8B-B14F-4D97-AF65-F5344CB8AC3E}">
        <p14:creationId xmlns:p14="http://schemas.microsoft.com/office/powerpoint/2010/main" val="30972630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a:t>
            </a:r>
            <a:r>
              <a:rPr lang="en-US" baseline="0" dirty="0" smtClean="0"/>
              <a:t> begin with, This is the outline of presentation.  I will begin by introducing the overview of GPR and what  GPR data analysis cycle looks like. </a:t>
            </a:r>
          </a:p>
          <a:p>
            <a:r>
              <a:rPr lang="en-US" baseline="0" dirty="0" smtClean="0"/>
              <a:t>Then, I will share the results from 2 case studies which are the imaging of buried culvert at La Marque.  The second case history is the detection of leads of unmarked burials at </a:t>
            </a:r>
            <a:r>
              <a:rPr lang="en-US" baseline="0" dirty="0" err="1" smtClean="0"/>
              <a:t>Mueschke</a:t>
            </a:r>
            <a:r>
              <a:rPr lang="en-US" baseline="0" dirty="0" smtClean="0"/>
              <a:t> Cemetery.</a:t>
            </a:r>
            <a:endParaRPr lang="en-US" dirty="0"/>
          </a:p>
        </p:txBody>
      </p:sp>
      <p:sp>
        <p:nvSpPr>
          <p:cNvPr id="4" name="Slide Number Placeholder 3"/>
          <p:cNvSpPr>
            <a:spLocks noGrp="1"/>
          </p:cNvSpPr>
          <p:nvPr>
            <p:ph type="sldNum" sz="quarter" idx="10"/>
          </p:nvPr>
        </p:nvSpPr>
        <p:spPr/>
        <p:txBody>
          <a:bodyPr/>
          <a:lstStyle/>
          <a:p>
            <a:fld id="{B2909495-6D59-43EF-AEE9-506AEF4FEC6D}" type="slidenum">
              <a:rPr lang="en-US" smtClean="0"/>
              <a:t>2</a:t>
            </a:fld>
            <a:endParaRPr lang="en-US"/>
          </a:p>
        </p:txBody>
      </p:sp>
    </p:spTree>
    <p:extLst>
      <p:ext uri="{BB962C8B-B14F-4D97-AF65-F5344CB8AC3E}">
        <p14:creationId xmlns:p14="http://schemas.microsoft.com/office/powerpoint/2010/main" val="8236301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Ground</a:t>
            </a:r>
            <a:r>
              <a:rPr lang="en-US" baseline="0" dirty="0" smtClean="0"/>
              <a:t> Penetrating Radar or widely abbreviated as GPR is a geophysical technique that has been around for about 30 years ago.  It is very fast, portable and produces a high-resolution image. </a:t>
            </a:r>
          </a:p>
          <a:p>
            <a:r>
              <a:rPr lang="en-US" baseline="0" dirty="0" smtClean="0"/>
              <a:t>It provides a high resolution (vertical resolution=lambda/4)image but at the expense of the limited depth of penetration when we compare to seismic. </a:t>
            </a:r>
          </a:p>
          <a:p>
            <a:r>
              <a:rPr lang="en-US" baseline="0" dirty="0" smtClean="0"/>
              <a:t>The antenna frequency I used is 100 MHz, 250 MHz and 1000 </a:t>
            </a:r>
            <a:r>
              <a:rPr lang="en-US" baseline="0" dirty="0" err="1" smtClean="0"/>
              <a:t>MHz.</a:t>
            </a:r>
            <a:r>
              <a:rPr lang="en-US" baseline="0" dirty="0" smtClean="0"/>
              <a:t>  The maximum of depth of penetration is controlled by the antenna frequency and also the electrical properties of the medium.</a:t>
            </a:r>
          </a:p>
          <a:p>
            <a:r>
              <a:rPr lang="en-US" baseline="0" dirty="0" smtClean="0"/>
              <a:t>EM wave propagation depends on the dielectric constant</a:t>
            </a:r>
          </a:p>
          <a:p>
            <a:endParaRPr lang="en-US" sz="1200" b="0" i="0" kern="1200" baseline="0" dirty="0" smtClean="0">
              <a:solidFill>
                <a:schemeClr val="tx1"/>
              </a:solidFill>
              <a:effectLst/>
              <a:latin typeface="+mn-lt"/>
              <a:ea typeface="+mn-ea"/>
              <a:cs typeface="+mn-cs"/>
            </a:endParaRPr>
          </a:p>
          <a:p>
            <a:r>
              <a:rPr lang="en-US" dirty="0" smtClean="0"/>
              <a:t>On</a:t>
            </a:r>
            <a:r>
              <a:rPr lang="en-US" baseline="0" dirty="0" smtClean="0"/>
              <a:t> the slide, I am showing a cartoon of how a hyperbola is being constructed by pushing a GPR system over a void in a ground.  </a:t>
            </a:r>
            <a:endParaRPr lang="en-US" dirty="0"/>
          </a:p>
        </p:txBody>
      </p:sp>
      <p:sp>
        <p:nvSpPr>
          <p:cNvPr id="4" name="Slide Number Placeholder 3"/>
          <p:cNvSpPr>
            <a:spLocks noGrp="1"/>
          </p:cNvSpPr>
          <p:nvPr>
            <p:ph type="sldNum" sz="quarter" idx="10"/>
          </p:nvPr>
        </p:nvSpPr>
        <p:spPr/>
        <p:txBody>
          <a:bodyPr/>
          <a:lstStyle/>
          <a:p>
            <a:fld id="{B2909495-6D59-43EF-AEE9-506AEF4FEC6D}" type="slidenum">
              <a:rPr lang="en-US" smtClean="0"/>
              <a:t>3</a:t>
            </a:fld>
            <a:endParaRPr lang="en-US"/>
          </a:p>
        </p:txBody>
      </p:sp>
    </p:spTree>
    <p:extLst>
      <p:ext uri="{BB962C8B-B14F-4D97-AF65-F5344CB8AC3E}">
        <p14:creationId xmlns:p14="http://schemas.microsoft.com/office/powerpoint/2010/main" val="168803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a:t>
            </a:r>
            <a:r>
              <a:rPr lang="en-US" baseline="0" dirty="0" smtClean="0"/>
              <a:t> GPR imaging, a basic step of data analysis is presented in the slide.  We start with the data acquisition where we choose the appropriate antenna frequency and the line spacing if we are doing a 3D grid.  </a:t>
            </a:r>
          </a:p>
          <a:p>
            <a:r>
              <a:rPr lang="en-US" baseline="0" dirty="0" smtClean="0"/>
              <a:t>After acquiring the data, we apply data processing like time zero correction, </a:t>
            </a:r>
            <a:r>
              <a:rPr lang="en-US" baseline="0" dirty="0" err="1" smtClean="0"/>
              <a:t>deconvolution</a:t>
            </a:r>
            <a:r>
              <a:rPr lang="en-US" baseline="0" dirty="0" smtClean="0"/>
              <a:t>, </a:t>
            </a:r>
            <a:r>
              <a:rPr lang="en-US" baseline="0" dirty="0" err="1" smtClean="0"/>
              <a:t>dewow</a:t>
            </a:r>
            <a:r>
              <a:rPr lang="en-US" baseline="0" dirty="0" smtClean="0"/>
              <a:t>, gain and filtering to improve the raw data quality.   </a:t>
            </a:r>
          </a:p>
          <a:p>
            <a:endParaRPr lang="en-US" baseline="0" dirty="0" smtClean="0"/>
          </a:p>
          <a:p>
            <a:r>
              <a:rPr lang="en-US" baseline="0" dirty="0" smtClean="0"/>
              <a:t>After processing, data analysis are performed based on the project objective to aid the data interpretation.  For example, we can use forward modeling to  help us to understand how a hyperbola of a specific target looks like on a </a:t>
            </a:r>
            <a:r>
              <a:rPr lang="en-US" baseline="0" dirty="0" err="1" smtClean="0"/>
              <a:t>radargram</a:t>
            </a:r>
            <a:r>
              <a:rPr lang="en-US" baseline="0" dirty="0" smtClean="0"/>
              <a:t>.  Migration is also used to produce a more spatially realistic image if we are interested in an exact location like in locating a landmine.  We can also estimate the vertical resolution or attribute analysis.  Attribute helps us to remove the oscillatory nature of the wavelet and shows us the true resolution.  Attribute can also helps us to emphasize the continuity of events.</a:t>
            </a:r>
          </a:p>
          <a:p>
            <a:endParaRPr lang="en-US" baseline="0" dirty="0" smtClean="0"/>
          </a:p>
          <a:p>
            <a:r>
              <a:rPr lang="en-US" baseline="0" dirty="0" smtClean="0"/>
              <a:t>Finally, in the interpretation stage, we can use the depth slice to observe the high amplitude area.   Velocity estimation by matching the hyperbola is also helpful in finding the formation velocity.</a:t>
            </a:r>
          </a:p>
          <a:p>
            <a:endParaRPr lang="en-US" dirty="0"/>
          </a:p>
        </p:txBody>
      </p:sp>
      <p:sp>
        <p:nvSpPr>
          <p:cNvPr id="4" name="Slide Number Placeholder 3"/>
          <p:cNvSpPr>
            <a:spLocks noGrp="1"/>
          </p:cNvSpPr>
          <p:nvPr>
            <p:ph type="sldNum" sz="quarter" idx="10"/>
          </p:nvPr>
        </p:nvSpPr>
        <p:spPr/>
        <p:txBody>
          <a:bodyPr/>
          <a:lstStyle/>
          <a:p>
            <a:fld id="{B2909495-6D59-43EF-AEE9-506AEF4FEC6D}" type="slidenum">
              <a:rPr lang="en-US" smtClean="0"/>
              <a:t>4</a:t>
            </a:fld>
            <a:endParaRPr lang="en-US"/>
          </a:p>
        </p:txBody>
      </p:sp>
    </p:spTree>
    <p:extLst>
      <p:ext uri="{BB962C8B-B14F-4D97-AF65-F5344CB8AC3E}">
        <p14:creationId xmlns:p14="http://schemas.microsoft.com/office/powerpoint/2010/main" val="29403208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Here is the first case study which is my first training in working with GPR. My</a:t>
            </a:r>
            <a:r>
              <a:rPr lang="en-US" baseline="0" dirty="0" smtClean="0"/>
              <a:t> objective is to image 4 buried culverts at la Marque, 30 miles south of Houston.  The target is obvious.  The culvert is made of metal and metal will reflect all the radar energy and shadow anything beneath it.  The physical measurement shows the top of the culvert is 0.75 m deep. </a:t>
            </a:r>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endParaRPr lang="en-US" dirty="0" smtClean="0"/>
          </a:p>
          <a:p>
            <a:r>
              <a:rPr lang="en-US" sz="1200" kern="1200" dirty="0" smtClean="0">
                <a:solidFill>
                  <a:schemeClr val="tx1"/>
                </a:solidFill>
                <a:effectLst/>
                <a:latin typeface="+mn-lt"/>
                <a:ea typeface="+mn-ea"/>
                <a:cs typeface="+mn-cs"/>
              </a:rPr>
              <a:t>A mixture of crushed limestone and oyster shells covers the first 15 cm of the top of the surface road.  A stabilizer sand was used to fill the remaining space to the top of the culverts.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We did 2</a:t>
            </a:r>
            <a:r>
              <a:rPr lang="en-US" sz="1200" kern="1200" baseline="0" dirty="0" smtClean="0">
                <a:solidFill>
                  <a:schemeClr val="tx1"/>
                </a:solidFill>
                <a:effectLst/>
                <a:latin typeface="+mn-lt"/>
                <a:ea typeface="+mn-ea"/>
                <a:cs typeface="+mn-cs"/>
              </a:rPr>
              <a:t> types of surveys : reflection and also CMP</a:t>
            </a:r>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acquisition was done in two different days during the summer 2013 where 250 MHz data was acquired in the first day and the remaining was done on the second day.  The weather on the first day was humid (82 percent humidity) with an average temperature of 28</a:t>
            </a:r>
            <a:r>
              <a:rPr lang="en-US" sz="1200" kern="1200" baseline="30000" dirty="0" smtClean="0">
                <a:solidFill>
                  <a:schemeClr val="tx1"/>
                </a:solidFill>
                <a:effectLst/>
                <a:latin typeface="+mn-lt"/>
                <a:ea typeface="+mn-ea"/>
                <a:cs typeface="+mn-cs"/>
              </a:rPr>
              <a:t>o</a:t>
            </a:r>
            <a:r>
              <a:rPr lang="en-US" sz="1200" kern="1200" dirty="0" smtClean="0">
                <a:solidFill>
                  <a:schemeClr val="tx1"/>
                </a:solidFill>
                <a:effectLst/>
                <a:latin typeface="+mn-lt"/>
                <a:ea typeface="+mn-ea"/>
                <a:cs typeface="+mn-cs"/>
              </a:rPr>
              <a:t> C.  The average wind was 9 mph with no rain.  However, it was raining the night before with 0.44 inch of precipitation so the soil is saturated.  The second day weather was dry with no rain and the average temperature was 30</a:t>
            </a:r>
            <a:r>
              <a:rPr lang="en-US" sz="1200" kern="1200" baseline="30000" dirty="0" smtClean="0">
                <a:solidFill>
                  <a:schemeClr val="tx1"/>
                </a:solidFill>
                <a:effectLst/>
                <a:latin typeface="+mn-lt"/>
                <a:ea typeface="+mn-ea"/>
                <a:cs typeface="+mn-cs"/>
              </a:rPr>
              <a:t>o</a:t>
            </a:r>
            <a:r>
              <a:rPr lang="en-US" sz="1200" kern="1200" dirty="0" smtClean="0">
                <a:solidFill>
                  <a:schemeClr val="tx1"/>
                </a:solidFill>
                <a:effectLst/>
                <a:latin typeface="+mn-lt"/>
                <a:ea typeface="+mn-ea"/>
                <a:cs typeface="+mn-cs"/>
              </a:rPr>
              <a:t> F.</a:t>
            </a:r>
            <a:endParaRPr lang="en-US" dirty="0"/>
          </a:p>
        </p:txBody>
      </p:sp>
      <p:sp>
        <p:nvSpPr>
          <p:cNvPr id="4" name="Slide Number Placeholder 3"/>
          <p:cNvSpPr>
            <a:spLocks noGrp="1"/>
          </p:cNvSpPr>
          <p:nvPr>
            <p:ph type="sldNum" sz="quarter" idx="10"/>
          </p:nvPr>
        </p:nvSpPr>
        <p:spPr/>
        <p:txBody>
          <a:bodyPr/>
          <a:lstStyle/>
          <a:p>
            <a:fld id="{B2909495-6D59-43EF-AEE9-506AEF4FEC6D}" type="slidenum">
              <a:rPr lang="en-US" smtClean="0"/>
              <a:t>5</a:t>
            </a:fld>
            <a:endParaRPr lang="en-US"/>
          </a:p>
        </p:txBody>
      </p:sp>
    </p:spTree>
    <p:extLst>
      <p:ext uri="{BB962C8B-B14F-4D97-AF65-F5344CB8AC3E}">
        <p14:creationId xmlns:p14="http://schemas.microsoft.com/office/powerpoint/2010/main" val="25883075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order to</a:t>
            </a:r>
            <a:r>
              <a:rPr lang="en-US" baseline="0" dirty="0" smtClean="0"/>
              <a:t> do the time to depth conversion, we need the velocity of the soil.  In GPR, we can do hyperbola fitting on the </a:t>
            </a:r>
            <a:r>
              <a:rPr lang="en-US" baseline="0" dirty="0" err="1" smtClean="0"/>
              <a:t>radargram</a:t>
            </a:r>
            <a:r>
              <a:rPr lang="en-US" baseline="0" dirty="0" smtClean="0"/>
              <a:t>.  However,  since a culvert is not a point source, the hyperbola fitting will not be accurate.  Therefore, I performed a common midpoint or walkaway survey.  </a:t>
            </a:r>
            <a:endParaRPr lang="en-US" dirty="0"/>
          </a:p>
        </p:txBody>
      </p:sp>
      <p:sp>
        <p:nvSpPr>
          <p:cNvPr id="4" name="Slide Number Placeholder 3"/>
          <p:cNvSpPr>
            <a:spLocks noGrp="1"/>
          </p:cNvSpPr>
          <p:nvPr>
            <p:ph type="sldNum" sz="quarter" idx="10"/>
          </p:nvPr>
        </p:nvSpPr>
        <p:spPr/>
        <p:txBody>
          <a:bodyPr/>
          <a:lstStyle/>
          <a:p>
            <a:fld id="{B2909495-6D59-43EF-AEE9-506AEF4FEC6D}" type="slidenum">
              <a:rPr lang="en-US" smtClean="0"/>
              <a:t>6</a:t>
            </a:fld>
            <a:endParaRPr lang="en-US"/>
          </a:p>
        </p:txBody>
      </p:sp>
    </p:spTree>
    <p:extLst>
      <p:ext uri="{BB962C8B-B14F-4D97-AF65-F5344CB8AC3E}">
        <p14:creationId xmlns:p14="http://schemas.microsoft.com/office/powerpoint/2010/main" val="36629926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a:t>
            </a:r>
            <a:r>
              <a:rPr lang="en-US" baseline="0" dirty="0" smtClean="0"/>
              <a:t> is the result of the three different frequencies after being processed.  </a:t>
            </a:r>
          </a:p>
          <a:p>
            <a:r>
              <a:rPr lang="en-US" baseline="0" dirty="0" smtClean="0"/>
              <a:t>The vertical scale on the left is depth and on the right is time in </a:t>
            </a:r>
            <a:r>
              <a:rPr lang="en-US" baseline="0" dirty="0" err="1" smtClean="0"/>
              <a:t>nano</a:t>
            </a:r>
            <a:r>
              <a:rPr lang="en-US" baseline="0" dirty="0" smtClean="0"/>
              <a:t> second. </a:t>
            </a:r>
          </a:p>
          <a:p>
            <a:r>
              <a:rPr lang="en-US" baseline="0" dirty="0" smtClean="0"/>
              <a:t>We can see all the culvert tops on all the images.  </a:t>
            </a:r>
          </a:p>
          <a:p>
            <a:r>
              <a:rPr lang="en-US" baseline="0" dirty="0" smtClean="0"/>
              <a:t>In figure a,  the resolution is the least compared to other images.  We cannot distinguish the difference between the depth of the culvert tops.</a:t>
            </a:r>
          </a:p>
          <a:p>
            <a:r>
              <a:rPr lang="en-US" sz="1200" b="0" i="0" u="none" strike="noStrike" kern="1200" baseline="0" dirty="0" smtClean="0">
                <a:solidFill>
                  <a:schemeClr val="tx1"/>
                </a:solidFill>
                <a:latin typeface="+mn-lt"/>
                <a:ea typeface="+mn-ea"/>
                <a:cs typeface="+mn-cs"/>
              </a:rPr>
              <a:t>The resolution of the image diminishes after 60 ns as the signal amplitude reaches the background noise level. </a:t>
            </a:r>
          </a:p>
          <a:p>
            <a:endParaRPr lang="en-US" sz="1200" b="0" i="0" u="none" strike="noStrike"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smtClean="0">
                <a:solidFill>
                  <a:schemeClr val="tx1"/>
                </a:solidFill>
                <a:latin typeface="+mn-lt"/>
                <a:ea typeface="+mn-ea"/>
                <a:cs typeface="+mn-cs"/>
              </a:rPr>
              <a:t> The 250 MHz shielded antenna provides a clear image with vertical resolution of about 0.1 m. The 100 MHz antenna gives a greater penetration, but with substantially diminished resolution (about 0.25m). For imaging the culvert, the 250 MHz system is most effective. </a:t>
            </a:r>
            <a:endParaRPr lang="en-US" dirty="0" smtClean="0"/>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Figure c shows the result of 1000 MHz antenna, which still shows the tops of all the culverts. The signal is very weak after 30 ns and it is just above the background noise level. For 1 GHz, the top of the culvert was clearly imaged on the </a:t>
            </a:r>
            <a:r>
              <a:rPr lang="en-US" sz="1200" b="0" i="0" u="none" strike="noStrike" kern="1200" baseline="0" dirty="0" err="1" smtClean="0">
                <a:solidFill>
                  <a:schemeClr val="tx1"/>
                </a:solidFill>
                <a:latin typeface="+mn-lt"/>
                <a:ea typeface="+mn-ea"/>
                <a:cs typeface="+mn-cs"/>
              </a:rPr>
              <a:t>radargram</a:t>
            </a:r>
            <a:r>
              <a:rPr lang="en-US" sz="1200" b="0" i="0" u="none" strike="noStrike" kern="1200" baseline="0" dirty="0" smtClean="0">
                <a:solidFill>
                  <a:schemeClr val="tx1"/>
                </a:solidFill>
                <a:latin typeface="+mn-lt"/>
                <a:ea typeface="+mn-ea"/>
                <a:cs typeface="+mn-cs"/>
              </a:rPr>
              <a:t> but overall penetration depth is limited and the noise level is relatively high.</a:t>
            </a:r>
          </a:p>
          <a:p>
            <a:endParaRPr lang="en-US" sz="1200" b="0" i="0" u="none" strike="noStrike" kern="1200" baseline="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B2909495-6D59-43EF-AEE9-506AEF4FEC6D}" type="slidenum">
              <a:rPr lang="en-US" smtClean="0"/>
              <a:t>7</a:t>
            </a:fld>
            <a:endParaRPr lang="en-US"/>
          </a:p>
        </p:txBody>
      </p:sp>
    </p:spTree>
    <p:extLst>
      <p:ext uri="{BB962C8B-B14F-4D97-AF65-F5344CB8AC3E}">
        <p14:creationId xmlns:p14="http://schemas.microsoft.com/office/powerpoint/2010/main" val="887949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One interesting observation is a</a:t>
            </a:r>
            <a:r>
              <a:rPr lang="en-US" baseline="0" dirty="0" smtClean="0"/>
              <a:t> presence of a third hyperbola between adjacent culverts.</a:t>
            </a:r>
            <a:r>
              <a:rPr lang="en-US" dirty="0" smtClean="0"/>
              <a:t> </a:t>
            </a:r>
            <a:r>
              <a:rPr lang="en-US" baseline="0" dirty="0" smtClean="0"/>
              <a:t>  Adjacent culverts </a:t>
            </a:r>
            <a:r>
              <a:rPr lang="en-US" sz="1200" b="0" i="0" u="none" strike="noStrike" kern="1200" baseline="0" dirty="0" smtClean="0">
                <a:solidFill>
                  <a:schemeClr val="tx1"/>
                </a:solidFill>
                <a:latin typeface="+mn-lt"/>
                <a:ea typeface="+mn-ea"/>
                <a:cs typeface="+mn-cs"/>
              </a:rPr>
              <a:t>created interference when the radar wave interacts with one of the pipes (</a:t>
            </a:r>
            <a:r>
              <a:rPr lang="en-US" sz="1200" b="0" i="0" u="none" strike="noStrike" kern="1200" baseline="0" dirty="0" err="1" smtClean="0">
                <a:solidFill>
                  <a:schemeClr val="tx1"/>
                </a:solidFill>
                <a:latin typeface="+mn-lt"/>
                <a:ea typeface="+mn-ea"/>
                <a:cs typeface="+mn-cs"/>
              </a:rPr>
              <a:t>Porsani</a:t>
            </a:r>
            <a:r>
              <a:rPr lang="en-US" sz="1200" b="0" i="0" u="none" strike="noStrike" kern="1200" baseline="0" dirty="0" smtClean="0">
                <a:solidFill>
                  <a:schemeClr val="tx1"/>
                </a:solidFill>
                <a:latin typeface="+mn-lt"/>
                <a:ea typeface="+mn-ea"/>
                <a:cs typeface="+mn-cs"/>
              </a:rPr>
              <a:t> and </a:t>
            </a:r>
            <a:r>
              <a:rPr lang="en-US" sz="1200" b="0" i="0" u="none" strike="noStrike" kern="1200" baseline="0" dirty="0" err="1" smtClean="0">
                <a:solidFill>
                  <a:schemeClr val="tx1"/>
                </a:solidFill>
                <a:latin typeface="+mn-lt"/>
                <a:ea typeface="+mn-ea"/>
                <a:cs typeface="+mn-cs"/>
              </a:rPr>
              <a:t>Sauck</a:t>
            </a:r>
            <a:r>
              <a:rPr lang="en-US" sz="1200" b="0" i="0" u="none" strike="noStrike" kern="1200" baseline="0" dirty="0" smtClean="0">
                <a:solidFill>
                  <a:schemeClr val="tx1"/>
                </a:solidFill>
                <a:latin typeface="+mn-lt"/>
                <a:ea typeface="+mn-ea"/>
                <a:cs typeface="+mn-cs"/>
              </a:rPr>
              <a:t>, 2006). The interference creates an artifact between the adjacent pipes. To demonstrate the effect of the interference due to the adjacent culverts, we conducted 2D numerical simulation. We consider the simulation geometry and model parameters as shown in Figure 2a. The artifact can be observed in both GPR data and in the modeling as illustrated in Figure 2b. </a:t>
            </a:r>
            <a:endParaRPr lang="en-US" dirty="0"/>
          </a:p>
        </p:txBody>
      </p:sp>
      <p:sp>
        <p:nvSpPr>
          <p:cNvPr id="4" name="Slide Number Placeholder 3"/>
          <p:cNvSpPr>
            <a:spLocks noGrp="1"/>
          </p:cNvSpPr>
          <p:nvPr>
            <p:ph type="sldNum" sz="quarter" idx="10"/>
          </p:nvPr>
        </p:nvSpPr>
        <p:spPr/>
        <p:txBody>
          <a:bodyPr/>
          <a:lstStyle/>
          <a:p>
            <a:fld id="{B2909495-6D59-43EF-AEE9-506AEF4FEC6D}" type="slidenum">
              <a:rPr lang="en-US" smtClean="0"/>
              <a:t>8</a:t>
            </a:fld>
            <a:endParaRPr lang="en-US"/>
          </a:p>
        </p:txBody>
      </p:sp>
    </p:spTree>
    <p:extLst>
      <p:ext uri="{BB962C8B-B14F-4D97-AF65-F5344CB8AC3E}">
        <p14:creationId xmlns:p14="http://schemas.microsoft.com/office/powerpoint/2010/main" val="39179858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Fin</a:t>
            </a:r>
            <a:r>
              <a:rPr lang="en-US" sz="1200" kern="1200" baseline="0" dirty="0" smtClean="0">
                <a:solidFill>
                  <a:schemeClr val="tx1"/>
                </a:solidFill>
                <a:effectLst/>
                <a:latin typeface="+mn-lt"/>
                <a:ea typeface="+mn-ea"/>
                <a:cs typeface="+mn-cs"/>
              </a:rPr>
              <a:t>ally,  I used 3 ways to interpret the culverts.</a:t>
            </a:r>
          </a:p>
          <a:p>
            <a:r>
              <a:rPr lang="en-US" sz="1200" kern="1200" baseline="0" dirty="0" smtClean="0">
                <a:solidFill>
                  <a:schemeClr val="tx1"/>
                </a:solidFill>
                <a:effectLst/>
                <a:latin typeface="+mn-lt"/>
                <a:ea typeface="+mn-ea"/>
                <a:cs typeface="+mn-cs"/>
              </a:rPr>
              <a:t>In figure a, I overlaid the GPR section on a photograph of the culvert and they match very nicely.  In figure b, I exported the depth slice onto Google Earth and the culverts which are represented by the high amplitude areas (in red) are aligned with the culvert on Google Earth.</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In</a:t>
            </a:r>
            <a:r>
              <a:rPr lang="en-US" sz="1200" kern="1200" baseline="0" dirty="0" smtClean="0">
                <a:solidFill>
                  <a:schemeClr val="tx1"/>
                </a:solidFill>
                <a:effectLst/>
                <a:latin typeface="+mn-lt"/>
                <a:ea typeface="+mn-ea"/>
                <a:cs typeface="+mn-cs"/>
              </a:rPr>
              <a:t> figure c, culvert can be displayed in 3D.</a:t>
            </a: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2909495-6D59-43EF-AEE9-506AEF4FEC6D}" type="slidenum">
              <a:rPr lang="en-US" smtClean="0"/>
              <a:t>9</a:t>
            </a:fld>
            <a:endParaRPr lang="en-US"/>
          </a:p>
        </p:txBody>
      </p:sp>
    </p:spTree>
    <p:extLst>
      <p:ext uri="{BB962C8B-B14F-4D97-AF65-F5344CB8AC3E}">
        <p14:creationId xmlns:p14="http://schemas.microsoft.com/office/powerpoint/2010/main" val="10150197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gradFill>
          <a:gsLst>
            <a:gs pos="0">
              <a:schemeClr val="accent3">
                <a:lumMod val="0"/>
                <a:lumOff val="100000"/>
              </a:schemeClr>
            </a:gs>
            <a:gs pos="35000">
              <a:schemeClr val="accent3">
                <a:lumMod val="0"/>
                <a:lumOff val="100000"/>
              </a:schemeClr>
            </a:gs>
            <a:gs pos="100000">
              <a:schemeClr val="accent3">
                <a:lumMod val="100000"/>
              </a:schemeClr>
            </a:gs>
          </a:gsLst>
          <a:path path="circle">
            <a:fillToRect l="50000" t="-80000" r="50000" b="180000"/>
          </a:path>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BB2546E-40CA-4A0D-ABE1-83AEDC9DA905}" type="datetime1">
              <a:rPr lang="en-US" smtClean="0"/>
              <a:t>4/2/2014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8D362CF-ED66-4009-A6C7-5E9E6A12D01A}" type="slidenum">
              <a:rPr lang="en-US" smtClean="0"/>
              <a:t>‹#›</a:t>
            </a:fld>
            <a:endParaRPr lang="en-US"/>
          </a:p>
        </p:txBody>
      </p:sp>
    </p:spTree>
    <p:extLst>
      <p:ext uri="{BB962C8B-B14F-4D97-AF65-F5344CB8AC3E}">
        <p14:creationId xmlns:p14="http://schemas.microsoft.com/office/powerpoint/2010/main" val="38145967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8C68495-23D8-47E0-9BDB-0FA1C99797ED}" type="datetime1">
              <a:rPr lang="en-US" smtClean="0"/>
              <a:t>4/2/2014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8D362CF-ED66-4009-A6C7-5E9E6A12D01A}" type="slidenum">
              <a:rPr lang="en-US" smtClean="0"/>
              <a:t>‹#›</a:t>
            </a:fld>
            <a:endParaRPr lang="en-US"/>
          </a:p>
        </p:txBody>
      </p:sp>
    </p:spTree>
    <p:extLst>
      <p:ext uri="{BB962C8B-B14F-4D97-AF65-F5344CB8AC3E}">
        <p14:creationId xmlns:p14="http://schemas.microsoft.com/office/powerpoint/2010/main" val="30808505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6168DE9-ABFC-445C-8B3B-5052EF2214FE}" type="datetime1">
              <a:rPr lang="en-US" smtClean="0"/>
              <a:t>4/2/2014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8D362CF-ED66-4009-A6C7-5E9E6A12D01A}" type="slidenum">
              <a:rPr lang="en-US" smtClean="0"/>
              <a:t>‹#›</a:t>
            </a:fld>
            <a:endParaRPr lang="en-US"/>
          </a:p>
        </p:txBody>
      </p:sp>
    </p:spTree>
    <p:extLst>
      <p:ext uri="{BB962C8B-B14F-4D97-AF65-F5344CB8AC3E}">
        <p14:creationId xmlns:p14="http://schemas.microsoft.com/office/powerpoint/2010/main" val="9531471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gradFill flip="none" rotWithShape="1">
          <a:gsLst>
            <a:gs pos="0">
              <a:schemeClr val="accent3">
                <a:lumMod val="0"/>
                <a:lumOff val="100000"/>
              </a:schemeClr>
            </a:gs>
            <a:gs pos="35000">
              <a:schemeClr val="accent3">
                <a:lumMod val="0"/>
                <a:lumOff val="100000"/>
              </a:schemeClr>
            </a:gs>
            <a:gs pos="100000">
              <a:schemeClr val="accent3">
                <a:lumMod val="100000"/>
              </a:schemeClr>
            </a:gs>
          </a:gsLst>
          <a:path path="rect">
            <a:fillToRect l="100000" t="100000"/>
          </a:path>
          <a:tileRect r="-100000" b="-10000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164" y="365126"/>
            <a:ext cx="8153400" cy="516618"/>
          </a:xfrm>
          <a:solidFill>
            <a:schemeClr val="bg1"/>
          </a:solidFill>
        </p:spPr>
        <p:txBody>
          <a:bodyPr>
            <a:normAutofit/>
          </a:bodyPr>
          <a:lstStyle>
            <a:lvl1pPr>
              <a:defRPr sz="4000" baseline="0">
                <a:latin typeface="Arial" panose="020B0604020202020204"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838200" y="1096762"/>
            <a:ext cx="10515600" cy="4351338"/>
          </a:xfrm>
        </p:spPr>
        <p:txBody>
          <a:bodyPr/>
          <a:lstStyle>
            <a:lvl1pPr marL="457200" indent="-457200">
              <a:buClr>
                <a:srgbClr val="FF0000"/>
              </a:buClr>
              <a:buFont typeface="Wingdings" panose="05000000000000000000" pitchFamily="2" charset="2"/>
              <a:buChar char="§"/>
              <a:defRPr sz="3200"/>
            </a:lvl1pPr>
            <a:lvl2pPr marL="800100" indent="-342900">
              <a:buClr>
                <a:srgbClr val="FF0000"/>
              </a:buClr>
              <a:buFont typeface="Wingdings" panose="05000000000000000000" pitchFamily="2" charset="2"/>
              <a:buChar char="§"/>
              <a:defRPr sz="2800"/>
            </a:lvl2pPr>
            <a:lvl3pPr marL="1257300" indent="-342900">
              <a:buClr>
                <a:srgbClr val="FF0000"/>
              </a:buClr>
              <a:buFont typeface="Wingdings" panose="05000000000000000000" pitchFamily="2" charset="2"/>
              <a:buChar char="§"/>
              <a:defRPr/>
            </a:lvl3pPr>
            <a:lvl4pPr marL="1657350" indent="-285750">
              <a:buClr>
                <a:srgbClr val="FF0000"/>
              </a:buClr>
              <a:buFont typeface="Wingdings" panose="05000000000000000000" pitchFamily="2" charset="2"/>
              <a:buChar char="§"/>
              <a:defRPr/>
            </a:lvl4pPr>
            <a:lvl5pPr marL="2114550" indent="-285750">
              <a:buClr>
                <a:srgbClr val="FF0000"/>
              </a:buClr>
              <a:buFont typeface="Wingdings" panose="05000000000000000000" pitchFamily="2" charset="2"/>
              <a:buChar cha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4B0C50E0-8E32-4B6D-B2C8-484CDD655909}" type="datetime1">
              <a:rPr lang="en-US" smtClean="0"/>
              <a:t>4/2/2014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8D362CF-ED66-4009-A6C7-5E9E6A12D01A}" type="slidenum">
              <a:rPr lang="en-US" smtClean="0"/>
              <a:t>‹#›</a:t>
            </a:fld>
            <a:endParaRPr lang="en-US"/>
          </a:p>
        </p:txBody>
      </p:sp>
      <p:cxnSp>
        <p:nvCxnSpPr>
          <p:cNvPr id="8" name="Straight Connector 7"/>
          <p:cNvCxnSpPr/>
          <p:nvPr userDrawn="1"/>
        </p:nvCxnSpPr>
        <p:spPr>
          <a:xfrm>
            <a:off x="838200" y="6354238"/>
            <a:ext cx="10515600" cy="0"/>
          </a:xfrm>
          <a:prstGeom prst="line">
            <a:avLst/>
          </a:prstGeom>
          <a:ln w="158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pic>
        <p:nvPicPr>
          <p:cNvPr id="9"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428457" y="365126"/>
            <a:ext cx="925343" cy="53676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7962203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48BDA37-3B8E-40A5-9698-162880D0F72D}" type="datetime1">
              <a:rPr lang="en-US" smtClean="0"/>
              <a:t>4/2/2014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8D362CF-ED66-4009-A6C7-5E9E6A12D01A}" type="slidenum">
              <a:rPr lang="en-US" smtClean="0"/>
              <a:t>‹#›</a:t>
            </a:fld>
            <a:endParaRPr lang="en-US"/>
          </a:p>
        </p:txBody>
      </p:sp>
    </p:spTree>
    <p:extLst>
      <p:ext uri="{BB962C8B-B14F-4D97-AF65-F5344CB8AC3E}">
        <p14:creationId xmlns:p14="http://schemas.microsoft.com/office/powerpoint/2010/main" val="26205248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4860DE8-9BD2-4971-A00D-2B0D95D71C48}" type="datetime1">
              <a:rPr lang="en-US" smtClean="0"/>
              <a:t>4/2/2014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8D362CF-ED66-4009-A6C7-5E9E6A12D01A}" type="slidenum">
              <a:rPr lang="en-US" smtClean="0"/>
              <a:t>‹#›</a:t>
            </a:fld>
            <a:endParaRPr lang="en-US"/>
          </a:p>
        </p:txBody>
      </p:sp>
    </p:spTree>
    <p:extLst>
      <p:ext uri="{BB962C8B-B14F-4D97-AF65-F5344CB8AC3E}">
        <p14:creationId xmlns:p14="http://schemas.microsoft.com/office/powerpoint/2010/main" val="30141808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9A36028-3D4E-43BA-BCCA-D191E151DDE1}" type="datetime1">
              <a:rPr lang="en-US" smtClean="0"/>
              <a:t>4/2/2014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8D362CF-ED66-4009-A6C7-5E9E6A12D01A}" type="slidenum">
              <a:rPr lang="en-US" smtClean="0"/>
              <a:t>‹#›</a:t>
            </a:fld>
            <a:endParaRPr lang="en-US"/>
          </a:p>
        </p:txBody>
      </p:sp>
    </p:spTree>
    <p:extLst>
      <p:ext uri="{BB962C8B-B14F-4D97-AF65-F5344CB8AC3E}">
        <p14:creationId xmlns:p14="http://schemas.microsoft.com/office/powerpoint/2010/main" val="41397426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F25C339-CACC-46DA-9764-750A5409E85F}" type="datetime1">
              <a:rPr lang="en-US" smtClean="0"/>
              <a:t>4/2/2014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8D362CF-ED66-4009-A6C7-5E9E6A12D01A}" type="slidenum">
              <a:rPr lang="en-US" smtClean="0"/>
              <a:t>‹#›</a:t>
            </a:fld>
            <a:endParaRPr lang="en-US"/>
          </a:p>
        </p:txBody>
      </p:sp>
    </p:spTree>
    <p:extLst>
      <p:ext uri="{BB962C8B-B14F-4D97-AF65-F5344CB8AC3E}">
        <p14:creationId xmlns:p14="http://schemas.microsoft.com/office/powerpoint/2010/main" val="39386219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7929300-BF0B-4AEA-B2A0-BF759DF90553}" type="datetime1">
              <a:rPr lang="en-US" smtClean="0"/>
              <a:t>4/2/2014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8D362CF-ED66-4009-A6C7-5E9E6A12D01A}" type="slidenum">
              <a:rPr lang="en-US" smtClean="0"/>
              <a:t>‹#›</a:t>
            </a:fld>
            <a:endParaRPr lang="en-US"/>
          </a:p>
        </p:txBody>
      </p:sp>
    </p:spTree>
    <p:extLst>
      <p:ext uri="{BB962C8B-B14F-4D97-AF65-F5344CB8AC3E}">
        <p14:creationId xmlns:p14="http://schemas.microsoft.com/office/powerpoint/2010/main" val="33999155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6E85855-0C7C-4392-A8AE-FA217C259190}" type="datetime1">
              <a:rPr lang="en-US" smtClean="0"/>
              <a:t>4/2/2014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8D362CF-ED66-4009-A6C7-5E9E6A12D01A}" type="slidenum">
              <a:rPr lang="en-US" smtClean="0"/>
              <a:t>‹#›</a:t>
            </a:fld>
            <a:endParaRPr lang="en-US"/>
          </a:p>
        </p:txBody>
      </p:sp>
    </p:spTree>
    <p:extLst>
      <p:ext uri="{BB962C8B-B14F-4D97-AF65-F5344CB8AC3E}">
        <p14:creationId xmlns:p14="http://schemas.microsoft.com/office/powerpoint/2010/main" val="18329794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57B9EE7-7B45-4782-B7D6-FCA9B66794AF}" type="datetime1">
              <a:rPr lang="en-US" smtClean="0"/>
              <a:t>4/2/2014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8D362CF-ED66-4009-A6C7-5E9E6A12D01A}" type="slidenum">
              <a:rPr lang="en-US" smtClean="0"/>
              <a:t>‹#›</a:t>
            </a:fld>
            <a:endParaRPr lang="en-US"/>
          </a:p>
        </p:txBody>
      </p:sp>
    </p:spTree>
    <p:extLst>
      <p:ext uri="{BB962C8B-B14F-4D97-AF65-F5344CB8AC3E}">
        <p14:creationId xmlns:p14="http://schemas.microsoft.com/office/powerpoint/2010/main" val="39472472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0">
              <a:schemeClr val="accent3">
                <a:lumMod val="0"/>
                <a:lumOff val="100000"/>
              </a:schemeClr>
            </a:gs>
            <a:gs pos="35000">
              <a:schemeClr val="accent3">
                <a:lumMod val="0"/>
                <a:lumOff val="100000"/>
              </a:schemeClr>
            </a:gs>
            <a:gs pos="100000">
              <a:schemeClr val="accent3">
                <a:lumMod val="100000"/>
              </a:schemeClr>
            </a:gs>
          </a:gsLst>
          <a:path path="circle">
            <a:fillToRect l="50000" t="-80000" r="50000" b="180000"/>
          </a:path>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3E1214E-7177-4AAD-8AC4-BA9809AB5579}" type="datetime1">
              <a:rPr lang="en-US" smtClean="0"/>
              <a:t>4/2/2014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8D362CF-ED66-4009-A6C7-5E9E6A12D01A}" type="slidenum">
              <a:rPr lang="en-US" smtClean="0"/>
              <a:t>‹#›</a:t>
            </a:fld>
            <a:endParaRPr lang="en-US"/>
          </a:p>
        </p:txBody>
      </p:sp>
    </p:spTree>
    <p:extLst>
      <p:ext uri="{BB962C8B-B14F-4D97-AF65-F5344CB8AC3E}">
        <p14:creationId xmlns:p14="http://schemas.microsoft.com/office/powerpoint/2010/main" val="8121550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6.png"/><Relationship Id="rId5" Type="http://schemas.microsoft.com/office/2007/relationships/hdphoto" Target="../media/hdphoto1.wdp"/><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0.png"/></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8.jpe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37.jpeg"/><Relationship Id="rId5" Type="http://schemas.openxmlformats.org/officeDocument/2006/relationships/image" Target="../media/image36.png"/><Relationship Id="rId4" Type="http://schemas.openxmlformats.org/officeDocument/2006/relationships/image" Target="../media/image35.png"/></Relationships>
</file>

<file path=ppt/slides/_rels/slide1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16.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image" Target="../media/image10.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tif"/><Relationship Id="rId4" Type="http://schemas.openxmlformats.org/officeDocument/2006/relationships/image" Target="../media/image21.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srcRect r="19913"/>
          <a:stretch/>
        </p:blipFill>
        <p:spPr>
          <a:xfrm>
            <a:off x="5540375" y="451178"/>
            <a:ext cx="6504471" cy="6087734"/>
          </a:xfrm>
          <a:prstGeom prst="rect">
            <a:avLst/>
          </a:prstGeom>
        </p:spPr>
      </p:pic>
      <p:sp>
        <p:nvSpPr>
          <p:cNvPr id="2" name="Title 1"/>
          <p:cNvSpPr>
            <a:spLocks noGrp="1"/>
          </p:cNvSpPr>
          <p:nvPr>
            <p:ph type="ctrTitle"/>
          </p:nvPr>
        </p:nvSpPr>
        <p:spPr>
          <a:xfrm>
            <a:off x="155575" y="160338"/>
            <a:ext cx="5384800" cy="3151916"/>
          </a:xfrm>
          <a:noFill/>
        </p:spPr>
        <p:txBody>
          <a:bodyPr>
            <a:normAutofit/>
          </a:bodyPr>
          <a:lstStyle/>
          <a:p>
            <a:r>
              <a:rPr lang="en-US" sz="4000" b="1" dirty="0" smtClean="0">
                <a:solidFill>
                  <a:srgbClr val="C00000"/>
                </a:solidFill>
              </a:rPr>
              <a:t>Ground penetrating radar imaging: </a:t>
            </a:r>
            <a:br>
              <a:rPr lang="en-US" sz="4000" b="1" dirty="0" smtClean="0">
                <a:solidFill>
                  <a:srgbClr val="C00000"/>
                </a:solidFill>
              </a:rPr>
            </a:br>
            <a:r>
              <a:rPr lang="en-US" sz="4000" b="1" dirty="0" smtClean="0">
                <a:solidFill>
                  <a:srgbClr val="C00000"/>
                </a:solidFill>
              </a:rPr>
              <a:t>Processing &amp; case studies</a:t>
            </a:r>
            <a:r>
              <a:rPr lang="en-US" sz="3600" b="1" dirty="0" smtClean="0">
                <a:solidFill>
                  <a:srgbClr val="C00000"/>
                </a:solidFill>
              </a:rPr>
              <a:t/>
            </a:r>
            <a:br>
              <a:rPr lang="en-US" sz="3600" b="1" dirty="0" smtClean="0">
                <a:solidFill>
                  <a:srgbClr val="C00000"/>
                </a:solidFill>
              </a:rPr>
            </a:br>
            <a:endParaRPr lang="en-US" sz="3600" dirty="0">
              <a:solidFill>
                <a:srgbClr val="C00000"/>
              </a:solidFill>
            </a:endParaRPr>
          </a:p>
        </p:txBody>
      </p:sp>
      <p:sp>
        <p:nvSpPr>
          <p:cNvPr id="3" name="Subtitle 2"/>
          <p:cNvSpPr>
            <a:spLocks noGrp="1"/>
          </p:cNvSpPr>
          <p:nvPr>
            <p:ph type="subTitle" idx="1"/>
          </p:nvPr>
        </p:nvSpPr>
        <p:spPr>
          <a:xfrm>
            <a:off x="229152" y="3312254"/>
            <a:ext cx="5384800" cy="2935817"/>
          </a:xfrm>
          <a:noFill/>
        </p:spPr>
        <p:txBody>
          <a:bodyPr>
            <a:normAutofit/>
          </a:bodyPr>
          <a:lstStyle/>
          <a:p>
            <a:endParaRPr lang="en-US" dirty="0" smtClean="0">
              <a:solidFill>
                <a:schemeClr val="tx1">
                  <a:lumMod val="75000"/>
                  <a:lumOff val="25000"/>
                </a:schemeClr>
              </a:solidFill>
            </a:endParaRPr>
          </a:p>
          <a:p>
            <a:r>
              <a:rPr lang="en-US" b="1" dirty="0" err="1" smtClean="0">
                <a:solidFill>
                  <a:srgbClr val="C00000"/>
                </a:solidFill>
              </a:rPr>
              <a:t>Azie</a:t>
            </a:r>
            <a:r>
              <a:rPr lang="en-US" b="1" dirty="0" smtClean="0">
                <a:solidFill>
                  <a:srgbClr val="C00000"/>
                </a:solidFill>
              </a:rPr>
              <a:t> Aziz, Robert Stewart, and Susan Green</a:t>
            </a:r>
          </a:p>
          <a:p>
            <a:r>
              <a:rPr lang="en-US" b="1" dirty="0" smtClean="0">
                <a:solidFill>
                  <a:schemeClr val="tx1">
                    <a:lumMod val="75000"/>
                    <a:lumOff val="25000"/>
                  </a:schemeClr>
                </a:solidFill>
              </a:rPr>
              <a:t>AGL Research Meeting</a:t>
            </a:r>
          </a:p>
          <a:p>
            <a:r>
              <a:rPr lang="en-US" dirty="0" smtClean="0">
                <a:solidFill>
                  <a:schemeClr val="tx1">
                    <a:lumMod val="75000"/>
                    <a:lumOff val="25000"/>
                  </a:schemeClr>
                </a:solidFill>
              </a:rPr>
              <a:t>Hilton Hotel, University of Houston</a:t>
            </a:r>
          </a:p>
          <a:p>
            <a:r>
              <a:rPr lang="en-US" dirty="0">
                <a:solidFill>
                  <a:schemeClr val="tx1">
                    <a:lumMod val="75000"/>
                    <a:lumOff val="25000"/>
                  </a:schemeClr>
                </a:solidFill>
              </a:rPr>
              <a:t>April 2, 2014</a:t>
            </a:r>
          </a:p>
          <a:p>
            <a:endParaRPr lang="en-US" dirty="0" smtClean="0">
              <a:solidFill>
                <a:schemeClr val="tx1">
                  <a:lumMod val="75000"/>
                  <a:lumOff val="25000"/>
                </a:schemeClr>
              </a:solidFill>
            </a:endParaRPr>
          </a:p>
          <a:p>
            <a:endParaRPr lang="en-US" dirty="0">
              <a:solidFill>
                <a:schemeClr val="tx1">
                  <a:lumMod val="75000"/>
                  <a:lumOff val="25000"/>
                </a:schemeClr>
              </a:solidFill>
            </a:endParaRPr>
          </a:p>
        </p:txBody>
      </p:sp>
      <p:sp>
        <p:nvSpPr>
          <p:cNvPr id="4" name="Slide Number Placeholder 3"/>
          <p:cNvSpPr>
            <a:spLocks noGrp="1"/>
          </p:cNvSpPr>
          <p:nvPr>
            <p:ph type="sldNum" sz="quarter" idx="12"/>
          </p:nvPr>
        </p:nvSpPr>
        <p:spPr/>
        <p:txBody>
          <a:bodyPr/>
          <a:lstStyle/>
          <a:p>
            <a:fld id="{C8D362CF-ED66-4009-A6C7-5E9E6A12D01A}" type="slidenum">
              <a:rPr lang="en-US" smtClean="0"/>
              <a:t>1</a:t>
            </a:fld>
            <a:endParaRPr lang="en-US"/>
          </a:p>
        </p:txBody>
      </p:sp>
      <p:sp>
        <p:nvSpPr>
          <p:cNvPr id="6" name="AutoShape 2" descr="https://us-mg6.mail.yahoo.com/ya/download?mid=2_0_0_1_28779759_AGPsw0MAABI2UztxLAAAAJHJFDk&amp;pid=2&amp;fid=Inbox&amp;inline=1"/>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56124926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3"/>
          <a:srcRect r="30293"/>
          <a:stretch/>
        </p:blipFill>
        <p:spPr>
          <a:xfrm>
            <a:off x="975677" y="2178182"/>
            <a:ext cx="4409122" cy="3916965"/>
          </a:xfrm>
          <a:prstGeom prst="rect">
            <a:avLst/>
          </a:prstGeom>
        </p:spPr>
      </p:pic>
      <p:pic>
        <p:nvPicPr>
          <p:cNvPr id="8" name="Content Placeholder 3"/>
          <p:cNvPicPr>
            <a:picLocks noChangeAspect="1"/>
          </p:cNvPicPr>
          <p:nvPr/>
        </p:nvPicPr>
        <p:blipFill rotWithShape="1">
          <a:blip r:embed="rId4">
            <a:extLst>
              <a:ext uri="{BEBA8EAE-BF5A-486C-A8C5-ECC9F3942E4B}">
                <a14:imgProps xmlns:a14="http://schemas.microsoft.com/office/drawing/2010/main">
                  <a14:imgLayer r:embed="rId5">
                    <a14:imgEffect>
                      <a14:sharpenSoften amount="50000"/>
                    </a14:imgEffect>
                    <a14:imgEffect>
                      <a14:brightnessContrast bright="40000"/>
                    </a14:imgEffect>
                  </a14:imgLayer>
                </a14:imgProps>
              </a:ext>
            </a:extLst>
          </a:blip>
          <a:srcRect l="14131"/>
          <a:stretch/>
        </p:blipFill>
        <p:spPr>
          <a:xfrm>
            <a:off x="5934334" y="2178181"/>
            <a:ext cx="5337528" cy="3916965"/>
          </a:xfrm>
          <a:prstGeom prst="rect">
            <a:avLst/>
          </a:prstGeom>
        </p:spPr>
      </p:pic>
      <p:sp>
        <p:nvSpPr>
          <p:cNvPr id="2" name="Title 1"/>
          <p:cNvSpPr>
            <a:spLocks noGrp="1"/>
          </p:cNvSpPr>
          <p:nvPr>
            <p:ph type="title"/>
          </p:nvPr>
        </p:nvSpPr>
        <p:spPr/>
        <p:txBody>
          <a:bodyPr>
            <a:normAutofit fontScale="90000"/>
          </a:bodyPr>
          <a:lstStyle/>
          <a:p>
            <a:r>
              <a:rPr lang="en-US" dirty="0" smtClean="0"/>
              <a:t>Case study 1: Mueschke Cemetery</a:t>
            </a:r>
            <a:endParaRPr lang="en-US" dirty="0"/>
          </a:p>
        </p:txBody>
      </p:sp>
      <p:pic>
        <p:nvPicPr>
          <p:cNvPr id="5" name="Picture 4"/>
          <p:cNvPicPr>
            <a:picLocks noChangeAspect="1"/>
          </p:cNvPicPr>
          <p:nvPr/>
        </p:nvPicPr>
        <p:blipFill rotWithShape="1">
          <a:blip r:embed="rId6"/>
          <a:srcRect l="8331" t="4203" r="7683" b="2737"/>
          <a:stretch/>
        </p:blipFill>
        <p:spPr>
          <a:xfrm>
            <a:off x="975677" y="4277149"/>
            <a:ext cx="2031282" cy="1817998"/>
          </a:xfrm>
          <a:prstGeom prst="rect">
            <a:avLst/>
          </a:prstGeom>
        </p:spPr>
      </p:pic>
      <p:sp>
        <p:nvSpPr>
          <p:cNvPr id="6" name="Content Placeholder 2"/>
          <p:cNvSpPr>
            <a:spLocks noGrp="1"/>
          </p:cNvSpPr>
          <p:nvPr>
            <p:ph idx="1"/>
          </p:nvPr>
        </p:nvSpPr>
        <p:spPr>
          <a:xfrm>
            <a:off x="491490" y="1142999"/>
            <a:ext cx="11224260" cy="822960"/>
          </a:xfrm>
        </p:spPr>
        <p:txBody>
          <a:bodyPr>
            <a:normAutofit fontScale="92500"/>
          </a:bodyPr>
          <a:lstStyle/>
          <a:p>
            <a:r>
              <a:rPr lang="en-US" sz="3200" dirty="0" smtClean="0"/>
              <a:t>Searching for missing burials at Mueschke Cemetery, Houston, Texas</a:t>
            </a:r>
          </a:p>
          <a:p>
            <a:pPr marL="0" indent="0">
              <a:buNone/>
            </a:pPr>
            <a:endParaRPr lang="en-US" dirty="0" smtClean="0"/>
          </a:p>
          <a:p>
            <a:endParaRPr lang="en-US" dirty="0"/>
          </a:p>
        </p:txBody>
      </p:sp>
      <p:sp>
        <p:nvSpPr>
          <p:cNvPr id="7" name="TextBox 6"/>
          <p:cNvSpPr txBox="1"/>
          <p:nvPr/>
        </p:nvSpPr>
        <p:spPr>
          <a:xfrm>
            <a:off x="9572544" y="5624872"/>
            <a:ext cx="1699318" cy="461665"/>
          </a:xfrm>
          <a:prstGeom prst="rect">
            <a:avLst/>
          </a:prstGeom>
          <a:solidFill>
            <a:schemeClr val="bg1"/>
          </a:solidFill>
        </p:spPr>
        <p:txBody>
          <a:bodyPr wrap="square" rtlCol="0">
            <a:spAutoFit/>
          </a:bodyPr>
          <a:lstStyle/>
          <a:p>
            <a:r>
              <a:rPr lang="en-US" sz="2400" dirty="0" err="1" smtClean="0"/>
              <a:t>Lidar</a:t>
            </a:r>
            <a:r>
              <a:rPr lang="en-US" sz="2400" dirty="0" smtClean="0"/>
              <a:t> image</a:t>
            </a:r>
            <a:endParaRPr lang="en-US" sz="2400" dirty="0"/>
          </a:p>
        </p:txBody>
      </p:sp>
      <p:cxnSp>
        <p:nvCxnSpPr>
          <p:cNvPr id="10" name="Straight Connector 9"/>
          <p:cNvCxnSpPr/>
          <p:nvPr/>
        </p:nvCxnSpPr>
        <p:spPr>
          <a:xfrm flipV="1">
            <a:off x="975677" y="3277605"/>
            <a:ext cx="2927375" cy="999544"/>
          </a:xfrm>
          <a:prstGeom prst="line">
            <a:avLst/>
          </a:prstGeom>
          <a:ln w="222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V="1">
            <a:off x="3006959" y="3277605"/>
            <a:ext cx="896093" cy="999544"/>
          </a:xfrm>
          <a:prstGeom prst="line">
            <a:avLst/>
          </a:prstGeom>
          <a:ln w="22225">
            <a:solidFill>
              <a:srgbClr val="FF0000"/>
            </a:solidFill>
          </a:ln>
        </p:spPr>
        <p:style>
          <a:lnRef idx="1">
            <a:schemeClr val="accent1"/>
          </a:lnRef>
          <a:fillRef idx="0">
            <a:schemeClr val="accent1"/>
          </a:fillRef>
          <a:effectRef idx="0">
            <a:schemeClr val="accent1"/>
          </a:effectRef>
          <a:fontRef idx="minor">
            <a:schemeClr val="tx1"/>
          </a:fontRef>
        </p:style>
      </p:cxnSp>
      <p:sp>
        <p:nvSpPr>
          <p:cNvPr id="3" name="Oval 2"/>
          <p:cNvSpPr/>
          <p:nvPr/>
        </p:nvSpPr>
        <p:spPr>
          <a:xfrm>
            <a:off x="3710680" y="3049005"/>
            <a:ext cx="384743" cy="457200"/>
          </a:xfrm>
          <a:prstGeom prst="ellipse">
            <a:avLst/>
          </a:prstGeom>
          <a:solidFill>
            <a:schemeClr val="accent4">
              <a:alpha val="5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4095423" y="2954440"/>
            <a:ext cx="1020274" cy="461665"/>
          </a:xfrm>
          <a:prstGeom prst="rect">
            <a:avLst/>
          </a:prstGeom>
          <a:solidFill>
            <a:schemeClr val="bg1">
              <a:lumMod val="75000"/>
              <a:alpha val="53000"/>
            </a:schemeClr>
          </a:solidFill>
        </p:spPr>
        <p:txBody>
          <a:bodyPr wrap="square" rtlCol="0">
            <a:spAutoFit/>
          </a:bodyPr>
          <a:lstStyle/>
          <a:p>
            <a:r>
              <a:rPr lang="en-US" sz="1200" b="1" dirty="0" err="1" smtClean="0"/>
              <a:t>Mueschke</a:t>
            </a:r>
            <a:r>
              <a:rPr lang="en-US" sz="1200" b="1" dirty="0" smtClean="0"/>
              <a:t> Cemetery</a:t>
            </a:r>
            <a:endParaRPr lang="en-US" sz="1200" b="1" dirty="0"/>
          </a:p>
        </p:txBody>
      </p:sp>
      <p:sp>
        <p:nvSpPr>
          <p:cNvPr id="11" name="TextBox 10"/>
          <p:cNvSpPr txBox="1"/>
          <p:nvPr/>
        </p:nvSpPr>
        <p:spPr>
          <a:xfrm>
            <a:off x="5974416" y="5255540"/>
            <a:ext cx="1198606" cy="369332"/>
          </a:xfrm>
          <a:prstGeom prst="rect">
            <a:avLst/>
          </a:prstGeom>
          <a:noFill/>
        </p:spPr>
        <p:txBody>
          <a:bodyPr wrap="square" rtlCol="0">
            <a:spAutoFit/>
          </a:bodyPr>
          <a:lstStyle/>
          <a:p>
            <a:r>
              <a:rPr lang="en-US" dirty="0" smtClean="0">
                <a:solidFill>
                  <a:schemeClr val="bg1"/>
                </a:solidFill>
              </a:rPr>
              <a:t>Headstone</a:t>
            </a:r>
            <a:endParaRPr lang="en-US" dirty="0">
              <a:solidFill>
                <a:schemeClr val="bg1"/>
              </a:solidFill>
            </a:endParaRPr>
          </a:p>
        </p:txBody>
      </p:sp>
      <p:sp>
        <p:nvSpPr>
          <p:cNvPr id="13" name="TextBox 12"/>
          <p:cNvSpPr txBox="1"/>
          <p:nvPr/>
        </p:nvSpPr>
        <p:spPr>
          <a:xfrm>
            <a:off x="8243594" y="5624872"/>
            <a:ext cx="1558829" cy="369332"/>
          </a:xfrm>
          <a:prstGeom prst="rect">
            <a:avLst/>
          </a:prstGeom>
          <a:noFill/>
        </p:spPr>
        <p:txBody>
          <a:bodyPr wrap="square" rtlCol="0">
            <a:spAutoFit/>
          </a:bodyPr>
          <a:lstStyle/>
          <a:p>
            <a:r>
              <a:rPr lang="en-US" dirty="0" smtClean="0">
                <a:solidFill>
                  <a:schemeClr val="bg1"/>
                </a:solidFill>
              </a:rPr>
              <a:t>Headstone</a:t>
            </a:r>
            <a:endParaRPr lang="en-US" dirty="0">
              <a:solidFill>
                <a:schemeClr val="bg1"/>
              </a:solidFill>
            </a:endParaRPr>
          </a:p>
        </p:txBody>
      </p:sp>
      <p:sp>
        <p:nvSpPr>
          <p:cNvPr id="15" name="TextBox 14"/>
          <p:cNvSpPr txBox="1"/>
          <p:nvPr/>
        </p:nvSpPr>
        <p:spPr>
          <a:xfrm>
            <a:off x="7496506" y="4402577"/>
            <a:ext cx="1272746" cy="646331"/>
          </a:xfrm>
          <a:prstGeom prst="rect">
            <a:avLst/>
          </a:prstGeom>
          <a:noFill/>
        </p:spPr>
        <p:txBody>
          <a:bodyPr wrap="square" rtlCol="0">
            <a:spAutoFit/>
          </a:bodyPr>
          <a:lstStyle/>
          <a:p>
            <a:pPr algn="ctr"/>
            <a:r>
              <a:rPr lang="en-US" dirty="0" err="1" smtClean="0">
                <a:solidFill>
                  <a:schemeClr val="bg1"/>
                </a:solidFill>
              </a:rPr>
              <a:t>Lidar</a:t>
            </a:r>
            <a:r>
              <a:rPr lang="en-US" dirty="0" smtClean="0">
                <a:solidFill>
                  <a:schemeClr val="bg1"/>
                </a:solidFill>
              </a:rPr>
              <a:t> scanner</a:t>
            </a:r>
            <a:endParaRPr lang="en-US" dirty="0">
              <a:solidFill>
                <a:schemeClr val="bg1"/>
              </a:solidFill>
            </a:endParaRPr>
          </a:p>
        </p:txBody>
      </p:sp>
    </p:spTree>
    <p:extLst>
      <p:ext uri="{BB962C8B-B14F-4D97-AF65-F5344CB8AC3E}">
        <p14:creationId xmlns:p14="http://schemas.microsoft.com/office/powerpoint/2010/main" val="200828798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Forward modeling of burials</a:t>
            </a:r>
            <a:endParaRPr lang="en-US" dirty="0"/>
          </a:p>
        </p:txBody>
      </p:sp>
      <p:pic>
        <p:nvPicPr>
          <p:cNvPr id="3" name="Picture 2"/>
          <p:cNvPicPr>
            <a:picLocks noChangeAspect="1"/>
          </p:cNvPicPr>
          <p:nvPr/>
        </p:nvPicPr>
        <p:blipFill>
          <a:blip r:embed="rId3"/>
          <a:stretch>
            <a:fillRect/>
          </a:stretch>
        </p:blipFill>
        <p:spPr>
          <a:xfrm>
            <a:off x="6717054" y="1481359"/>
            <a:ext cx="3687335" cy="4711357"/>
          </a:xfrm>
          <a:prstGeom prst="rect">
            <a:avLst/>
          </a:prstGeom>
        </p:spPr>
      </p:pic>
      <p:pic>
        <p:nvPicPr>
          <p:cNvPr id="12" name="Picture 11"/>
          <p:cNvPicPr>
            <a:picLocks noChangeAspect="1"/>
          </p:cNvPicPr>
          <p:nvPr/>
        </p:nvPicPr>
        <p:blipFill>
          <a:blip r:embed="rId4"/>
          <a:stretch>
            <a:fillRect/>
          </a:stretch>
        </p:blipFill>
        <p:spPr>
          <a:xfrm>
            <a:off x="1223319" y="1481359"/>
            <a:ext cx="5053914" cy="4672306"/>
          </a:xfrm>
          <a:prstGeom prst="rect">
            <a:avLst/>
          </a:prstGeom>
        </p:spPr>
      </p:pic>
      <p:sp>
        <p:nvSpPr>
          <p:cNvPr id="32" name="TextBox 31"/>
          <p:cNvSpPr txBox="1"/>
          <p:nvPr/>
        </p:nvSpPr>
        <p:spPr>
          <a:xfrm>
            <a:off x="7113773" y="1019693"/>
            <a:ext cx="2893895" cy="461665"/>
          </a:xfrm>
          <a:prstGeom prst="rect">
            <a:avLst/>
          </a:prstGeom>
          <a:noFill/>
        </p:spPr>
        <p:txBody>
          <a:bodyPr wrap="square" rtlCol="0">
            <a:spAutoFit/>
          </a:bodyPr>
          <a:lstStyle/>
          <a:p>
            <a:pPr algn="ctr"/>
            <a:r>
              <a:rPr lang="en-US" sz="2400" dirty="0" smtClean="0">
                <a:latin typeface="Arial"/>
                <a:cs typeface="Arial"/>
              </a:rPr>
              <a:t>b) Modeling </a:t>
            </a:r>
            <a:r>
              <a:rPr lang="en-US" sz="2400" dirty="0" smtClean="0">
                <a:latin typeface="Arial"/>
                <a:cs typeface="Arial"/>
              </a:rPr>
              <a:t>result</a:t>
            </a:r>
            <a:endParaRPr lang="en-US" sz="2400" dirty="0">
              <a:latin typeface="Arial"/>
              <a:cs typeface="Arial"/>
            </a:endParaRPr>
          </a:p>
        </p:txBody>
      </p:sp>
      <p:sp>
        <p:nvSpPr>
          <p:cNvPr id="40" name="TextBox 39"/>
          <p:cNvSpPr txBox="1"/>
          <p:nvPr/>
        </p:nvSpPr>
        <p:spPr>
          <a:xfrm>
            <a:off x="2613273" y="1019694"/>
            <a:ext cx="2650706" cy="461665"/>
          </a:xfrm>
          <a:prstGeom prst="rect">
            <a:avLst/>
          </a:prstGeom>
          <a:noFill/>
        </p:spPr>
        <p:txBody>
          <a:bodyPr wrap="square" rtlCol="0">
            <a:spAutoFit/>
          </a:bodyPr>
          <a:lstStyle/>
          <a:p>
            <a:pPr algn="ctr"/>
            <a:r>
              <a:rPr lang="en-US" sz="2400" dirty="0" smtClean="0">
                <a:latin typeface="Arial"/>
                <a:cs typeface="Arial"/>
              </a:rPr>
              <a:t>a) GPR </a:t>
            </a:r>
            <a:r>
              <a:rPr lang="en-US" sz="2400" dirty="0" smtClean="0">
                <a:latin typeface="Arial"/>
                <a:cs typeface="Arial"/>
              </a:rPr>
              <a:t>modeling</a:t>
            </a:r>
            <a:endParaRPr lang="en-US" sz="2400" dirty="0">
              <a:latin typeface="Arial"/>
              <a:cs typeface="Arial"/>
            </a:endParaRPr>
          </a:p>
        </p:txBody>
      </p:sp>
    </p:spTree>
    <p:extLst>
      <p:ext uri="{BB962C8B-B14F-4D97-AF65-F5344CB8AC3E}">
        <p14:creationId xmlns:p14="http://schemas.microsoft.com/office/powerpoint/2010/main" val="237046087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Velocity estimation of the soil</a:t>
            </a:r>
            <a:endParaRPr lang="en-US" dirty="0"/>
          </a:p>
        </p:txBody>
      </p:sp>
      <p:sp>
        <p:nvSpPr>
          <p:cNvPr id="4" name="Slide Number Placeholder 3"/>
          <p:cNvSpPr>
            <a:spLocks noGrp="1"/>
          </p:cNvSpPr>
          <p:nvPr>
            <p:ph type="sldNum" sz="quarter" idx="12"/>
          </p:nvPr>
        </p:nvSpPr>
        <p:spPr/>
        <p:txBody>
          <a:bodyPr/>
          <a:lstStyle/>
          <a:p>
            <a:fld id="{C8D362CF-ED66-4009-A6C7-5E9E6A12D01A}" type="slidenum">
              <a:rPr lang="en-US" smtClean="0"/>
              <a:t>12</a:t>
            </a:fld>
            <a:endParaRPr lang="en-US"/>
          </a:p>
        </p:txBody>
      </p:sp>
      <p:pic>
        <p:nvPicPr>
          <p:cNvPr id="5" name="Picture 4"/>
          <p:cNvPicPr>
            <a:picLocks noChangeAspect="1"/>
          </p:cNvPicPr>
          <p:nvPr/>
        </p:nvPicPr>
        <p:blipFill>
          <a:blip r:embed="rId3"/>
          <a:stretch>
            <a:fillRect/>
          </a:stretch>
        </p:blipFill>
        <p:spPr>
          <a:xfrm>
            <a:off x="428767" y="3362050"/>
            <a:ext cx="3787091" cy="2646508"/>
          </a:xfrm>
          <a:prstGeom prst="rect">
            <a:avLst/>
          </a:prstGeom>
        </p:spPr>
      </p:pic>
      <p:pic>
        <p:nvPicPr>
          <p:cNvPr id="6" name="Picture 5"/>
          <p:cNvPicPr>
            <a:picLocks noChangeAspect="1"/>
          </p:cNvPicPr>
          <p:nvPr/>
        </p:nvPicPr>
        <p:blipFill>
          <a:blip r:embed="rId4"/>
          <a:stretch>
            <a:fillRect/>
          </a:stretch>
        </p:blipFill>
        <p:spPr>
          <a:xfrm>
            <a:off x="7011706" y="1796140"/>
            <a:ext cx="4930783" cy="3503757"/>
          </a:xfrm>
          <a:prstGeom prst="rect">
            <a:avLst/>
          </a:prstGeom>
        </p:spPr>
      </p:pic>
      <p:sp>
        <p:nvSpPr>
          <p:cNvPr id="7" name="Freeform 6"/>
          <p:cNvSpPr>
            <a:spLocks/>
          </p:cNvSpPr>
          <p:nvPr/>
        </p:nvSpPr>
        <p:spPr bwMode="auto">
          <a:xfrm>
            <a:off x="9854741" y="4256888"/>
            <a:ext cx="1004935" cy="726174"/>
          </a:xfrm>
          <a:custGeom>
            <a:avLst/>
            <a:gdLst>
              <a:gd name="T0" fmla="*/ 0 w 735"/>
              <a:gd name="T1" fmla="*/ 531 h 531"/>
              <a:gd name="T2" fmla="*/ 203 w 735"/>
              <a:gd name="T3" fmla="*/ 81 h 531"/>
              <a:gd name="T4" fmla="*/ 413 w 735"/>
              <a:gd name="T5" fmla="*/ 43 h 531"/>
              <a:gd name="T6" fmla="*/ 630 w 735"/>
              <a:gd name="T7" fmla="*/ 336 h 531"/>
              <a:gd name="T8" fmla="*/ 735 w 735"/>
              <a:gd name="T9" fmla="*/ 523 h 531"/>
            </a:gdLst>
            <a:ahLst/>
            <a:cxnLst>
              <a:cxn ang="0">
                <a:pos x="T0" y="T1"/>
              </a:cxn>
              <a:cxn ang="0">
                <a:pos x="T2" y="T3"/>
              </a:cxn>
              <a:cxn ang="0">
                <a:pos x="T4" y="T5"/>
              </a:cxn>
              <a:cxn ang="0">
                <a:pos x="T6" y="T7"/>
              </a:cxn>
              <a:cxn ang="0">
                <a:pos x="T8" y="T9"/>
              </a:cxn>
            </a:cxnLst>
            <a:rect l="0" t="0" r="r" b="b"/>
            <a:pathLst>
              <a:path w="735" h="531">
                <a:moveTo>
                  <a:pt x="0" y="531"/>
                </a:moveTo>
                <a:cubicBezTo>
                  <a:pt x="67" y="346"/>
                  <a:pt x="134" y="162"/>
                  <a:pt x="203" y="81"/>
                </a:cubicBezTo>
                <a:cubicBezTo>
                  <a:pt x="272" y="0"/>
                  <a:pt x="342" y="1"/>
                  <a:pt x="413" y="43"/>
                </a:cubicBezTo>
                <a:cubicBezTo>
                  <a:pt x="484" y="85"/>
                  <a:pt x="576" y="256"/>
                  <a:pt x="630" y="336"/>
                </a:cubicBezTo>
                <a:cubicBezTo>
                  <a:pt x="684" y="416"/>
                  <a:pt x="709" y="469"/>
                  <a:pt x="735" y="523"/>
                </a:cubicBezTo>
              </a:path>
            </a:pathLst>
          </a:custGeom>
          <a:noFill/>
          <a:ln w="25400" cap="flat">
            <a:solidFill>
              <a:srgbClr val="FF0000"/>
            </a:solidFill>
            <a:prstDash val="dash"/>
            <a:round/>
            <a:headEnd/>
            <a:tailEnd/>
          </a:ln>
          <a:extLst>
            <a:ext uri="{909E8E84-426E-40dd-AFC4-6F175D3DCCD1}">
              <a14:hiddenFill xmlns:a14="http://schemas.microsoft.com/office/drawing/2010/main" xmlns="">
                <a:solidFill>
                  <a:srgbClr val="FFFFFF"/>
                </a:solidFill>
              </a14:hiddenFill>
            </a:ext>
          </a:extLst>
        </p:spPr>
        <p:txBody>
          <a:bodyPr rot="0" vert="horz" wrap="square" lIns="91440" tIns="45720" rIns="91440" bIns="45720" anchor="t" anchorCtr="0" upright="1">
            <a:noAutofit/>
          </a:bodyPr>
          <a:lstStyle/>
          <a:p>
            <a:endParaRPr lang="en-US"/>
          </a:p>
        </p:txBody>
      </p:sp>
      <p:cxnSp>
        <p:nvCxnSpPr>
          <p:cNvPr id="9" name="AutoShape 9"/>
          <p:cNvCxnSpPr>
            <a:cxnSpLocks noChangeShapeType="1"/>
          </p:cNvCxnSpPr>
          <p:nvPr/>
        </p:nvCxnSpPr>
        <p:spPr bwMode="auto">
          <a:xfrm flipV="1">
            <a:off x="7675289" y="4281866"/>
            <a:ext cx="3714750" cy="761"/>
          </a:xfrm>
          <a:prstGeom prst="straightConnector1">
            <a:avLst/>
          </a:prstGeom>
          <a:noFill/>
          <a:ln w="25400">
            <a:solidFill>
              <a:srgbClr val="FFC000"/>
            </a:solidFill>
            <a:round/>
            <a:headEnd type="none" w="med" len="med"/>
            <a:tailEnd type="none" w="med" len="med"/>
          </a:ln>
          <a:extLst>
            <a:ext uri="{909E8E84-426E-40dd-AFC4-6F175D3DCCD1}">
              <a14:hiddenFill xmlns:a14="http://schemas.microsoft.com/office/drawing/2010/main" xmlns="">
                <a:noFill/>
              </a14:hiddenFill>
            </a:ext>
          </a:extLst>
        </p:spPr>
      </p:cxnSp>
      <p:pic>
        <p:nvPicPr>
          <p:cNvPr id="10" name="Picture 9"/>
          <p:cNvPicPr>
            <a:picLocks noChangeAspect="1"/>
          </p:cNvPicPr>
          <p:nvPr/>
        </p:nvPicPr>
        <p:blipFill rotWithShape="1">
          <a:blip r:embed="rId5"/>
          <a:srcRect r="33168" b="11190"/>
          <a:stretch/>
        </p:blipFill>
        <p:spPr>
          <a:xfrm>
            <a:off x="4534622" y="1440664"/>
            <a:ext cx="2363387" cy="4593432"/>
          </a:xfrm>
          <a:prstGeom prst="rect">
            <a:avLst/>
          </a:prstGeom>
        </p:spPr>
      </p:pic>
      <p:cxnSp>
        <p:nvCxnSpPr>
          <p:cNvPr id="17" name="Straight Connector 16"/>
          <p:cNvCxnSpPr/>
          <p:nvPr/>
        </p:nvCxnSpPr>
        <p:spPr>
          <a:xfrm flipV="1">
            <a:off x="1367875" y="4511228"/>
            <a:ext cx="2148840" cy="708659"/>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1367875" y="5219887"/>
            <a:ext cx="777240" cy="775813"/>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3516715" y="4511228"/>
            <a:ext cx="699143" cy="354329"/>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3009036" y="5618509"/>
            <a:ext cx="857250" cy="338554"/>
          </a:xfrm>
          <a:prstGeom prst="rect">
            <a:avLst/>
          </a:prstGeom>
          <a:noFill/>
        </p:spPr>
        <p:txBody>
          <a:bodyPr wrap="square" rtlCol="0">
            <a:spAutoFit/>
          </a:bodyPr>
          <a:lstStyle/>
          <a:p>
            <a:r>
              <a:rPr lang="en-US" sz="1600" b="1" dirty="0" smtClean="0"/>
              <a:t>Closure</a:t>
            </a:r>
            <a:endParaRPr lang="en-US" sz="1600" b="1" dirty="0"/>
          </a:p>
        </p:txBody>
      </p:sp>
      <p:sp>
        <p:nvSpPr>
          <p:cNvPr id="27" name="Oval 26"/>
          <p:cNvSpPr/>
          <p:nvPr/>
        </p:nvSpPr>
        <p:spPr>
          <a:xfrm>
            <a:off x="2808698" y="5033465"/>
            <a:ext cx="102227" cy="83552"/>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p:cNvSpPr/>
          <p:nvPr/>
        </p:nvSpPr>
        <p:spPr>
          <a:xfrm>
            <a:off x="2808698" y="5216345"/>
            <a:ext cx="102227" cy="83552"/>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p:cNvSpPr/>
          <p:nvPr/>
        </p:nvSpPr>
        <p:spPr>
          <a:xfrm>
            <a:off x="2808698" y="5410655"/>
            <a:ext cx="102227" cy="83552"/>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p:cNvSpPr txBox="1"/>
          <p:nvPr/>
        </p:nvSpPr>
        <p:spPr>
          <a:xfrm>
            <a:off x="2178222" y="5079989"/>
            <a:ext cx="732703" cy="338554"/>
          </a:xfrm>
          <a:prstGeom prst="rect">
            <a:avLst/>
          </a:prstGeom>
          <a:noFill/>
        </p:spPr>
        <p:txBody>
          <a:bodyPr wrap="square" rtlCol="0">
            <a:spAutoFit/>
          </a:bodyPr>
          <a:lstStyle/>
          <a:p>
            <a:r>
              <a:rPr lang="en-US" sz="1600" b="1" dirty="0" smtClean="0"/>
              <a:t>Rebar</a:t>
            </a:r>
            <a:endParaRPr lang="en-US" sz="1600" b="1" dirty="0"/>
          </a:p>
        </p:txBody>
      </p:sp>
      <p:sp>
        <p:nvSpPr>
          <p:cNvPr id="31" name="TextBox 30"/>
          <p:cNvSpPr txBox="1"/>
          <p:nvPr/>
        </p:nvSpPr>
        <p:spPr>
          <a:xfrm>
            <a:off x="291355" y="1045058"/>
            <a:ext cx="3979488" cy="1569660"/>
          </a:xfrm>
          <a:prstGeom prst="rect">
            <a:avLst/>
          </a:prstGeom>
          <a:noFill/>
        </p:spPr>
        <p:txBody>
          <a:bodyPr wrap="square" rtlCol="0">
            <a:spAutoFit/>
          </a:bodyPr>
          <a:lstStyle/>
          <a:p>
            <a:r>
              <a:rPr lang="en-US" sz="2400" dirty="0" smtClean="0">
                <a:latin typeface="Arial" panose="020B0604020202020204" pitchFamily="34" charset="0"/>
                <a:cs typeface="Arial" panose="020B0604020202020204" pitchFamily="34" charset="0"/>
              </a:rPr>
              <a:t>Three methods :</a:t>
            </a:r>
          </a:p>
          <a:p>
            <a:pPr marL="342900" indent="-342900">
              <a:buClr>
                <a:srgbClr val="FF0000"/>
              </a:buClr>
              <a:buFont typeface="Wingdings" panose="05000000000000000000" pitchFamily="2" charset="2"/>
              <a:buChar char="§"/>
            </a:pPr>
            <a:r>
              <a:rPr lang="en-US" sz="2400" dirty="0">
                <a:latin typeface="Arial" panose="020B0604020202020204" pitchFamily="34" charset="0"/>
                <a:cs typeface="Arial" panose="020B0604020202020204" pitchFamily="34" charset="0"/>
              </a:rPr>
              <a:t>Time-to-depth</a:t>
            </a:r>
          </a:p>
          <a:p>
            <a:pPr marL="342900" indent="-342900">
              <a:buClr>
                <a:srgbClr val="FF0000"/>
              </a:buClr>
              <a:buFont typeface="Wingdings" panose="05000000000000000000" pitchFamily="2" charset="2"/>
              <a:buChar char="§"/>
            </a:pPr>
            <a:r>
              <a:rPr lang="en-US" sz="2400" dirty="0" smtClean="0">
                <a:latin typeface="Arial" panose="020B0604020202020204" pitchFamily="34" charset="0"/>
                <a:cs typeface="Arial" panose="020B0604020202020204" pitchFamily="34" charset="0"/>
              </a:rPr>
              <a:t>CMP</a:t>
            </a:r>
          </a:p>
          <a:p>
            <a:pPr marL="342900" indent="-342900">
              <a:buClr>
                <a:srgbClr val="FF0000"/>
              </a:buClr>
              <a:buFont typeface="Wingdings" panose="05000000000000000000" pitchFamily="2" charset="2"/>
              <a:buChar char="§"/>
            </a:pPr>
            <a:r>
              <a:rPr lang="en-US" sz="2400" dirty="0" smtClean="0">
                <a:latin typeface="Arial" panose="020B0604020202020204" pitchFamily="34" charset="0"/>
                <a:cs typeface="Arial" panose="020B0604020202020204" pitchFamily="34" charset="0"/>
              </a:rPr>
              <a:t>Hyperbola fitting</a:t>
            </a:r>
          </a:p>
        </p:txBody>
      </p:sp>
      <p:sp>
        <p:nvSpPr>
          <p:cNvPr id="20" name="TextBox 19"/>
          <p:cNvSpPr txBox="1"/>
          <p:nvPr/>
        </p:nvSpPr>
        <p:spPr>
          <a:xfrm>
            <a:off x="5083029" y="1025485"/>
            <a:ext cx="884123" cy="461665"/>
          </a:xfrm>
          <a:prstGeom prst="rect">
            <a:avLst/>
          </a:prstGeom>
          <a:noFill/>
        </p:spPr>
        <p:txBody>
          <a:bodyPr wrap="square" rtlCol="0">
            <a:spAutoFit/>
          </a:bodyPr>
          <a:lstStyle/>
          <a:p>
            <a:r>
              <a:rPr lang="en-US" sz="2400" dirty="0" smtClean="0">
                <a:latin typeface="Arial" panose="020B0604020202020204" pitchFamily="34" charset="0"/>
                <a:cs typeface="Arial" panose="020B0604020202020204" pitchFamily="34" charset="0"/>
              </a:rPr>
              <a:t>CMP</a:t>
            </a:r>
            <a:endParaRPr lang="en-US" sz="2400" dirty="0">
              <a:latin typeface="Arial" panose="020B0604020202020204" pitchFamily="34" charset="0"/>
              <a:cs typeface="Arial" panose="020B0604020202020204" pitchFamily="34" charset="0"/>
            </a:endParaRPr>
          </a:p>
        </p:txBody>
      </p:sp>
      <p:sp>
        <p:nvSpPr>
          <p:cNvPr id="3" name="TextBox 2"/>
          <p:cNvSpPr txBox="1"/>
          <p:nvPr/>
        </p:nvSpPr>
        <p:spPr>
          <a:xfrm>
            <a:off x="7663462" y="1277763"/>
            <a:ext cx="3440317" cy="461665"/>
          </a:xfrm>
          <a:prstGeom prst="rect">
            <a:avLst/>
          </a:prstGeom>
          <a:noFill/>
        </p:spPr>
        <p:txBody>
          <a:bodyPr wrap="square" rtlCol="0">
            <a:spAutoFit/>
          </a:bodyPr>
          <a:lstStyle/>
          <a:p>
            <a:r>
              <a:rPr lang="en-US" sz="2400" dirty="0" smtClean="0">
                <a:latin typeface="Arial" panose="020B0604020202020204" pitchFamily="34" charset="0"/>
                <a:cs typeface="Arial" panose="020B0604020202020204" pitchFamily="34" charset="0"/>
              </a:rPr>
              <a:t>Time to depth at 0.75 m</a:t>
            </a:r>
            <a:endParaRPr lang="en-US" sz="2400" dirty="0">
              <a:latin typeface="Arial" panose="020B0604020202020204" pitchFamily="34" charset="0"/>
              <a:cs typeface="Arial" panose="020B0604020202020204" pitchFamily="34" charset="0"/>
            </a:endParaRPr>
          </a:p>
        </p:txBody>
      </p:sp>
      <p:cxnSp>
        <p:nvCxnSpPr>
          <p:cNvPr id="12" name="Straight Connector 11"/>
          <p:cNvCxnSpPr/>
          <p:nvPr/>
        </p:nvCxnSpPr>
        <p:spPr>
          <a:xfrm flipH="1">
            <a:off x="5499529" y="2051730"/>
            <a:ext cx="3007" cy="3982366"/>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5499529" y="3429603"/>
            <a:ext cx="1544356" cy="307777"/>
          </a:xfrm>
          <a:prstGeom prst="rect">
            <a:avLst/>
          </a:prstGeom>
          <a:noFill/>
        </p:spPr>
        <p:txBody>
          <a:bodyPr wrap="square" rtlCol="0">
            <a:spAutoFit/>
          </a:bodyPr>
          <a:lstStyle/>
          <a:p>
            <a:r>
              <a:rPr lang="en-US" sz="1400" dirty="0" smtClean="0">
                <a:solidFill>
                  <a:schemeClr val="bg1"/>
                </a:solidFill>
              </a:rPr>
              <a:t>V =  0.06 m/ns</a:t>
            </a:r>
            <a:endParaRPr lang="en-US" sz="1400" dirty="0">
              <a:solidFill>
                <a:schemeClr val="bg1"/>
              </a:solidFill>
            </a:endParaRPr>
          </a:p>
        </p:txBody>
      </p:sp>
      <p:sp>
        <p:nvSpPr>
          <p:cNvPr id="25" name="TextBox 24"/>
          <p:cNvSpPr txBox="1"/>
          <p:nvPr/>
        </p:nvSpPr>
        <p:spPr>
          <a:xfrm>
            <a:off x="9759694" y="4714591"/>
            <a:ext cx="1544356" cy="307777"/>
          </a:xfrm>
          <a:prstGeom prst="rect">
            <a:avLst/>
          </a:prstGeom>
          <a:noFill/>
        </p:spPr>
        <p:txBody>
          <a:bodyPr wrap="square" rtlCol="0">
            <a:spAutoFit/>
          </a:bodyPr>
          <a:lstStyle/>
          <a:p>
            <a:r>
              <a:rPr lang="en-US" sz="1400" dirty="0" smtClean="0">
                <a:solidFill>
                  <a:srgbClr val="FFFF00"/>
                </a:solidFill>
              </a:rPr>
              <a:t>V =  0.06 m/ns</a:t>
            </a:r>
            <a:endParaRPr lang="en-US" sz="1400" dirty="0">
              <a:solidFill>
                <a:srgbClr val="FFFF00"/>
              </a:solidFill>
            </a:endParaRPr>
          </a:p>
        </p:txBody>
      </p:sp>
      <p:sp>
        <p:nvSpPr>
          <p:cNvPr id="23" name="Freeform 22"/>
          <p:cNvSpPr/>
          <p:nvPr/>
        </p:nvSpPr>
        <p:spPr>
          <a:xfrm>
            <a:off x="7680042" y="2710682"/>
            <a:ext cx="660445" cy="1139219"/>
          </a:xfrm>
          <a:custGeom>
            <a:avLst/>
            <a:gdLst>
              <a:gd name="connsiteX0" fmla="*/ 0 w 457200"/>
              <a:gd name="connsiteY0" fmla="*/ 156211 h 632461"/>
              <a:gd name="connsiteX1" fmla="*/ 47625 w 457200"/>
              <a:gd name="connsiteY1" fmla="*/ 32386 h 632461"/>
              <a:gd name="connsiteX2" fmla="*/ 95250 w 457200"/>
              <a:gd name="connsiteY2" fmla="*/ 3811 h 632461"/>
              <a:gd name="connsiteX3" fmla="*/ 190500 w 457200"/>
              <a:gd name="connsiteY3" fmla="*/ 99061 h 632461"/>
              <a:gd name="connsiteX4" fmla="*/ 457200 w 457200"/>
              <a:gd name="connsiteY4" fmla="*/ 632461 h 6324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200" h="632461">
                <a:moveTo>
                  <a:pt x="0" y="156211"/>
                </a:moveTo>
                <a:cubicBezTo>
                  <a:pt x="15875" y="106998"/>
                  <a:pt x="31750" y="57786"/>
                  <a:pt x="47625" y="32386"/>
                </a:cubicBezTo>
                <a:cubicBezTo>
                  <a:pt x="63500" y="6986"/>
                  <a:pt x="71438" y="-7302"/>
                  <a:pt x="95250" y="3811"/>
                </a:cubicBezTo>
                <a:cubicBezTo>
                  <a:pt x="119063" y="14923"/>
                  <a:pt x="130175" y="-5714"/>
                  <a:pt x="190500" y="99061"/>
                </a:cubicBezTo>
                <a:cubicBezTo>
                  <a:pt x="250825" y="203836"/>
                  <a:pt x="354012" y="418148"/>
                  <a:pt x="457200" y="632461"/>
                </a:cubicBezTo>
              </a:path>
            </a:pathLst>
          </a:custGeom>
          <a:noFill/>
          <a:ln w="2222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32" name="Freeform 31"/>
          <p:cNvSpPr>
            <a:spLocks/>
          </p:cNvSpPr>
          <p:nvPr/>
        </p:nvSpPr>
        <p:spPr bwMode="auto">
          <a:xfrm>
            <a:off x="10174321" y="2845895"/>
            <a:ext cx="715102" cy="787445"/>
          </a:xfrm>
          <a:custGeom>
            <a:avLst/>
            <a:gdLst>
              <a:gd name="T0" fmla="*/ 0 w 735"/>
              <a:gd name="T1" fmla="*/ 531 h 531"/>
              <a:gd name="T2" fmla="*/ 203 w 735"/>
              <a:gd name="T3" fmla="*/ 81 h 531"/>
              <a:gd name="T4" fmla="*/ 413 w 735"/>
              <a:gd name="T5" fmla="*/ 43 h 531"/>
              <a:gd name="T6" fmla="*/ 630 w 735"/>
              <a:gd name="T7" fmla="*/ 336 h 531"/>
              <a:gd name="T8" fmla="*/ 735 w 735"/>
              <a:gd name="T9" fmla="*/ 523 h 531"/>
            </a:gdLst>
            <a:ahLst/>
            <a:cxnLst>
              <a:cxn ang="0">
                <a:pos x="T0" y="T1"/>
              </a:cxn>
              <a:cxn ang="0">
                <a:pos x="T2" y="T3"/>
              </a:cxn>
              <a:cxn ang="0">
                <a:pos x="T4" y="T5"/>
              </a:cxn>
              <a:cxn ang="0">
                <a:pos x="T6" y="T7"/>
              </a:cxn>
              <a:cxn ang="0">
                <a:pos x="T8" y="T9"/>
              </a:cxn>
            </a:cxnLst>
            <a:rect l="0" t="0" r="r" b="b"/>
            <a:pathLst>
              <a:path w="735" h="531">
                <a:moveTo>
                  <a:pt x="0" y="531"/>
                </a:moveTo>
                <a:cubicBezTo>
                  <a:pt x="67" y="346"/>
                  <a:pt x="134" y="162"/>
                  <a:pt x="203" y="81"/>
                </a:cubicBezTo>
                <a:cubicBezTo>
                  <a:pt x="272" y="0"/>
                  <a:pt x="342" y="1"/>
                  <a:pt x="413" y="43"/>
                </a:cubicBezTo>
                <a:cubicBezTo>
                  <a:pt x="484" y="85"/>
                  <a:pt x="576" y="256"/>
                  <a:pt x="630" y="336"/>
                </a:cubicBezTo>
                <a:cubicBezTo>
                  <a:pt x="684" y="416"/>
                  <a:pt x="709" y="469"/>
                  <a:pt x="735" y="523"/>
                </a:cubicBezTo>
              </a:path>
            </a:pathLst>
          </a:custGeom>
          <a:noFill/>
          <a:ln w="12700" cap="flat">
            <a:solidFill>
              <a:srgbClr val="FFFF00"/>
            </a:solidFill>
            <a:prstDash val="solid"/>
            <a:round/>
            <a:headEnd/>
            <a:tailEnd/>
          </a:ln>
          <a:extLst>
            <a:ext uri="{909E8E84-426E-40dd-AFC4-6F175D3DCCD1}">
              <a14:hiddenFill xmlns:a14="http://schemas.microsoft.com/office/drawing/2010/main" xmlns="">
                <a:solidFill>
                  <a:srgbClr val="FFFFFF"/>
                </a:solidFill>
              </a14:hiddenFill>
            </a:ext>
          </a:extLst>
        </p:spPr>
        <p:txBody>
          <a:bodyPr rot="0" vert="horz" wrap="square" lIns="91440" tIns="45720" rIns="91440" bIns="45720" anchor="t" anchorCtr="0" upright="1">
            <a:noAutofit/>
          </a:bodyPr>
          <a:lstStyle/>
          <a:p>
            <a:endParaRPr lang="en-US"/>
          </a:p>
        </p:txBody>
      </p:sp>
      <p:sp>
        <p:nvSpPr>
          <p:cNvPr id="33" name="Freeform 32"/>
          <p:cNvSpPr>
            <a:spLocks/>
          </p:cNvSpPr>
          <p:nvPr/>
        </p:nvSpPr>
        <p:spPr bwMode="auto">
          <a:xfrm>
            <a:off x="8885995" y="3888143"/>
            <a:ext cx="715102" cy="787445"/>
          </a:xfrm>
          <a:custGeom>
            <a:avLst/>
            <a:gdLst>
              <a:gd name="T0" fmla="*/ 0 w 735"/>
              <a:gd name="T1" fmla="*/ 531 h 531"/>
              <a:gd name="T2" fmla="*/ 203 w 735"/>
              <a:gd name="T3" fmla="*/ 81 h 531"/>
              <a:gd name="T4" fmla="*/ 413 w 735"/>
              <a:gd name="T5" fmla="*/ 43 h 531"/>
              <a:gd name="T6" fmla="*/ 630 w 735"/>
              <a:gd name="T7" fmla="*/ 336 h 531"/>
              <a:gd name="T8" fmla="*/ 735 w 735"/>
              <a:gd name="T9" fmla="*/ 523 h 531"/>
            </a:gdLst>
            <a:ahLst/>
            <a:cxnLst>
              <a:cxn ang="0">
                <a:pos x="T0" y="T1"/>
              </a:cxn>
              <a:cxn ang="0">
                <a:pos x="T2" y="T3"/>
              </a:cxn>
              <a:cxn ang="0">
                <a:pos x="T4" y="T5"/>
              </a:cxn>
              <a:cxn ang="0">
                <a:pos x="T6" y="T7"/>
              </a:cxn>
              <a:cxn ang="0">
                <a:pos x="T8" y="T9"/>
              </a:cxn>
            </a:cxnLst>
            <a:rect l="0" t="0" r="r" b="b"/>
            <a:pathLst>
              <a:path w="735" h="531">
                <a:moveTo>
                  <a:pt x="0" y="531"/>
                </a:moveTo>
                <a:cubicBezTo>
                  <a:pt x="67" y="346"/>
                  <a:pt x="134" y="162"/>
                  <a:pt x="203" y="81"/>
                </a:cubicBezTo>
                <a:cubicBezTo>
                  <a:pt x="272" y="0"/>
                  <a:pt x="342" y="1"/>
                  <a:pt x="413" y="43"/>
                </a:cubicBezTo>
                <a:cubicBezTo>
                  <a:pt x="484" y="85"/>
                  <a:pt x="576" y="256"/>
                  <a:pt x="630" y="336"/>
                </a:cubicBezTo>
                <a:cubicBezTo>
                  <a:pt x="684" y="416"/>
                  <a:pt x="709" y="469"/>
                  <a:pt x="735" y="523"/>
                </a:cubicBezTo>
              </a:path>
            </a:pathLst>
          </a:custGeom>
          <a:noFill/>
          <a:ln w="12700" cap="flat">
            <a:solidFill>
              <a:srgbClr val="FFFF00"/>
            </a:solidFill>
            <a:prstDash val="solid"/>
            <a:round/>
            <a:headEnd/>
            <a:tailEnd/>
          </a:ln>
          <a:extLst>
            <a:ext uri="{909E8E84-426E-40dd-AFC4-6F175D3DCCD1}">
              <a14:hiddenFill xmlns:a14="http://schemas.microsoft.com/office/drawing/2010/main" xmlns="">
                <a:solidFill>
                  <a:srgbClr val="FFFFFF"/>
                </a:solidFill>
              </a14:hiddenFill>
            </a:ext>
          </a:extLst>
        </p:spPr>
        <p:txBody>
          <a:bodyPr rot="0" vert="horz" wrap="square" lIns="91440" tIns="45720" rIns="91440" bIns="45720" anchor="t" anchorCtr="0" upright="1">
            <a:noAutofit/>
          </a:bodyPr>
          <a:lstStyle/>
          <a:p>
            <a:endParaRPr lang="en-US"/>
          </a:p>
        </p:txBody>
      </p:sp>
      <p:sp>
        <p:nvSpPr>
          <p:cNvPr id="34" name="Freeform 33"/>
          <p:cNvSpPr>
            <a:spLocks/>
          </p:cNvSpPr>
          <p:nvPr/>
        </p:nvSpPr>
        <p:spPr bwMode="auto">
          <a:xfrm>
            <a:off x="9539094" y="2751458"/>
            <a:ext cx="812692" cy="787445"/>
          </a:xfrm>
          <a:custGeom>
            <a:avLst/>
            <a:gdLst>
              <a:gd name="T0" fmla="*/ 0 w 735"/>
              <a:gd name="T1" fmla="*/ 531 h 531"/>
              <a:gd name="T2" fmla="*/ 203 w 735"/>
              <a:gd name="T3" fmla="*/ 81 h 531"/>
              <a:gd name="T4" fmla="*/ 413 w 735"/>
              <a:gd name="T5" fmla="*/ 43 h 531"/>
              <a:gd name="T6" fmla="*/ 630 w 735"/>
              <a:gd name="T7" fmla="*/ 336 h 531"/>
              <a:gd name="T8" fmla="*/ 735 w 735"/>
              <a:gd name="T9" fmla="*/ 523 h 531"/>
            </a:gdLst>
            <a:ahLst/>
            <a:cxnLst>
              <a:cxn ang="0">
                <a:pos x="T0" y="T1"/>
              </a:cxn>
              <a:cxn ang="0">
                <a:pos x="T2" y="T3"/>
              </a:cxn>
              <a:cxn ang="0">
                <a:pos x="T4" y="T5"/>
              </a:cxn>
              <a:cxn ang="0">
                <a:pos x="T6" y="T7"/>
              </a:cxn>
              <a:cxn ang="0">
                <a:pos x="T8" y="T9"/>
              </a:cxn>
            </a:cxnLst>
            <a:rect l="0" t="0" r="r" b="b"/>
            <a:pathLst>
              <a:path w="735" h="531">
                <a:moveTo>
                  <a:pt x="0" y="531"/>
                </a:moveTo>
                <a:cubicBezTo>
                  <a:pt x="67" y="346"/>
                  <a:pt x="134" y="162"/>
                  <a:pt x="203" y="81"/>
                </a:cubicBezTo>
                <a:cubicBezTo>
                  <a:pt x="272" y="0"/>
                  <a:pt x="342" y="1"/>
                  <a:pt x="413" y="43"/>
                </a:cubicBezTo>
                <a:cubicBezTo>
                  <a:pt x="484" y="85"/>
                  <a:pt x="576" y="256"/>
                  <a:pt x="630" y="336"/>
                </a:cubicBezTo>
                <a:cubicBezTo>
                  <a:pt x="684" y="416"/>
                  <a:pt x="709" y="469"/>
                  <a:pt x="735" y="523"/>
                </a:cubicBezTo>
              </a:path>
            </a:pathLst>
          </a:custGeom>
          <a:noFill/>
          <a:ln w="12700" cap="flat">
            <a:solidFill>
              <a:srgbClr val="FFFF00"/>
            </a:solidFill>
            <a:prstDash val="solid"/>
            <a:round/>
            <a:headEnd/>
            <a:tailEnd/>
          </a:ln>
          <a:extLst>
            <a:ext uri="{909E8E84-426E-40dd-AFC4-6F175D3DCCD1}">
              <a14:hiddenFill xmlns:a14="http://schemas.microsoft.com/office/drawing/2010/main" xmlns="">
                <a:solidFill>
                  <a:srgbClr val="FFFFFF"/>
                </a:solidFill>
              </a14:hiddenFill>
            </a:ext>
          </a:extLst>
        </p:spPr>
        <p:txBody>
          <a:bodyPr rot="0" vert="horz" wrap="square" lIns="91440" tIns="45720" rIns="91440" bIns="45720" anchor="t" anchorCtr="0" upright="1">
            <a:noAutofit/>
          </a:bodyPr>
          <a:lstStyle/>
          <a:p>
            <a:endParaRPr lang="en-US"/>
          </a:p>
        </p:txBody>
      </p:sp>
      <p:sp>
        <p:nvSpPr>
          <p:cNvPr id="35" name="Text Box 46"/>
          <p:cNvSpPr txBox="1"/>
          <p:nvPr/>
        </p:nvSpPr>
        <p:spPr>
          <a:xfrm>
            <a:off x="7675289" y="2284789"/>
            <a:ext cx="1057705" cy="344175"/>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gn="just">
              <a:spcBef>
                <a:spcPts val="0"/>
              </a:spcBef>
              <a:spcAft>
                <a:spcPts val="0"/>
              </a:spcAft>
              <a:tabLst>
                <a:tab pos="320040" algn="l"/>
              </a:tabLst>
            </a:pPr>
            <a:r>
              <a:rPr lang="en-US" sz="1600" dirty="0">
                <a:solidFill>
                  <a:srgbClr val="FFFFFF"/>
                </a:solidFill>
                <a:effectLst/>
                <a:latin typeface="Times New Roman" panose="02020603050405020304" pitchFamily="18" charset="0"/>
                <a:ea typeface="Times New Roman" panose="02020603050405020304" pitchFamily="18" charset="0"/>
              </a:rPr>
              <a:t>Tree root</a:t>
            </a:r>
            <a:endParaRPr lang="en-US" sz="1600" dirty="0">
              <a:effectLst/>
              <a:latin typeface="Times New Roman" panose="02020603050405020304" pitchFamily="18" charset="0"/>
              <a:ea typeface="Times New Roman" panose="02020603050405020304" pitchFamily="18" charset="0"/>
            </a:endParaRPr>
          </a:p>
        </p:txBody>
      </p:sp>
      <p:sp>
        <p:nvSpPr>
          <p:cNvPr id="36" name="Text Box 46"/>
          <p:cNvSpPr txBox="1"/>
          <p:nvPr/>
        </p:nvSpPr>
        <p:spPr>
          <a:xfrm>
            <a:off x="8647327" y="3572070"/>
            <a:ext cx="1057705" cy="344175"/>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gn="just">
              <a:spcBef>
                <a:spcPts val="0"/>
              </a:spcBef>
              <a:spcAft>
                <a:spcPts val="0"/>
              </a:spcAft>
              <a:tabLst>
                <a:tab pos="320040" algn="l"/>
              </a:tabLst>
            </a:pPr>
            <a:r>
              <a:rPr lang="en-US" sz="1600" dirty="0">
                <a:solidFill>
                  <a:srgbClr val="FFFFFF"/>
                </a:solidFill>
                <a:effectLst/>
                <a:latin typeface="Times New Roman" panose="02020603050405020304" pitchFamily="18" charset="0"/>
                <a:ea typeface="Times New Roman" panose="02020603050405020304" pitchFamily="18" charset="0"/>
              </a:rPr>
              <a:t>Tree root</a:t>
            </a:r>
            <a:endParaRPr lang="en-US" sz="1600" dirty="0">
              <a:effectLst/>
              <a:latin typeface="Times New Roman" panose="02020603050405020304" pitchFamily="18" charset="0"/>
              <a:ea typeface="Times New Roman" panose="02020603050405020304" pitchFamily="18" charset="0"/>
            </a:endParaRPr>
          </a:p>
        </p:txBody>
      </p:sp>
      <p:sp>
        <p:nvSpPr>
          <p:cNvPr id="37" name="Text Box 46"/>
          <p:cNvSpPr txBox="1"/>
          <p:nvPr/>
        </p:nvSpPr>
        <p:spPr>
          <a:xfrm>
            <a:off x="9383621" y="2414212"/>
            <a:ext cx="1057705" cy="344175"/>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gn="just">
              <a:spcBef>
                <a:spcPts val="0"/>
              </a:spcBef>
              <a:spcAft>
                <a:spcPts val="0"/>
              </a:spcAft>
              <a:tabLst>
                <a:tab pos="320040" algn="l"/>
              </a:tabLst>
            </a:pPr>
            <a:r>
              <a:rPr lang="en-US" sz="1600" dirty="0">
                <a:solidFill>
                  <a:srgbClr val="FFFFFF"/>
                </a:solidFill>
                <a:effectLst/>
                <a:latin typeface="Times New Roman" panose="02020603050405020304" pitchFamily="18" charset="0"/>
                <a:ea typeface="Times New Roman" panose="02020603050405020304" pitchFamily="18" charset="0"/>
              </a:rPr>
              <a:t>Tree root</a:t>
            </a:r>
            <a:endParaRPr lang="en-US" sz="1600" dirty="0">
              <a:effectLst/>
              <a:latin typeface="Times New Roman" panose="02020603050405020304" pitchFamily="18" charset="0"/>
              <a:ea typeface="Times New Roman" panose="02020603050405020304" pitchFamily="18" charset="0"/>
            </a:endParaRPr>
          </a:p>
        </p:txBody>
      </p:sp>
      <p:sp>
        <p:nvSpPr>
          <p:cNvPr id="38" name="Text Box 46"/>
          <p:cNvSpPr txBox="1"/>
          <p:nvPr/>
        </p:nvSpPr>
        <p:spPr>
          <a:xfrm>
            <a:off x="10293951" y="2514778"/>
            <a:ext cx="1057705" cy="344175"/>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gn="just">
              <a:spcBef>
                <a:spcPts val="0"/>
              </a:spcBef>
              <a:spcAft>
                <a:spcPts val="0"/>
              </a:spcAft>
              <a:tabLst>
                <a:tab pos="320040" algn="l"/>
              </a:tabLst>
            </a:pPr>
            <a:r>
              <a:rPr lang="en-US" sz="1600" dirty="0">
                <a:solidFill>
                  <a:srgbClr val="FFFFFF"/>
                </a:solidFill>
                <a:effectLst/>
                <a:latin typeface="Times New Roman" panose="02020603050405020304" pitchFamily="18" charset="0"/>
                <a:ea typeface="Times New Roman" panose="02020603050405020304" pitchFamily="18" charset="0"/>
              </a:rPr>
              <a:t>Tree root</a:t>
            </a:r>
            <a:endParaRPr lang="en-US" sz="1600" dirty="0">
              <a:effectLst/>
              <a:latin typeface="Times New Roman" panose="02020603050405020304" pitchFamily="18" charset="0"/>
              <a:ea typeface="Times New Roman" panose="02020603050405020304" pitchFamily="18" charset="0"/>
            </a:endParaRPr>
          </a:p>
        </p:txBody>
      </p:sp>
      <p:sp>
        <p:nvSpPr>
          <p:cNvPr id="39" name="Text Box 46"/>
          <p:cNvSpPr txBox="1"/>
          <p:nvPr/>
        </p:nvSpPr>
        <p:spPr>
          <a:xfrm>
            <a:off x="9900658" y="3873407"/>
            <a:ext cx="1057705" cy="344175"/>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gn="just">
              <a:spcBef>
                <a:spcPts val="0"/>
              </a:spcBef>
              <a:spcAft>
                <a:spcPts val="0"/>
              </a:spcAft>
              <a:tabLst>
                <a:tab pos="320040" algn="l"/>
              </a:tabLst>
            </a:pPr>
            <a:r>
              <a:rPr lang="en-US" sz="1600" dirty="0" smtClean="0">
                <a:solidFill>
                  <a:srgbClr val="FFFFFF"/>
                </a:solidFill>
                <a:effectLst/>
                <a:latin typeface="Times New Roman" panose="02020603050405020304" pitchFamily="18" charset="0"/>
                <a:ea typeface="Times New Roman" panose="02020603050405020304" pitchFamily="18" charset="0"/>
              </a:rPr>
              <a:t>Rebar</a:t>
            </a:r>
            <a:endParaRPr lang="en-US" sz="16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97467886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GPR signature: vaulted &amp; non-vaulted</a:t>
            </a:r>
            <a:endParaRPr lang="en-US" dirty="0"/>
          </a:p>
        </p:txBody>
      </p:sp>
      <p:sp>
        <p:nvSpPr>
          <p:cNvPr id="4" name="Slide Number Placeholder 3"/>
          <p:cNvSpPr>
            <a:spLocks noGrp="1"/>
          </p:cNvSpPr>
          <p:nvPr>
            <p:ph type="sldNum" sz="quarter" idx="12"/>
          </p:nvPr>
        </p:nvSpPr>
        <p:spPr/>
        <p:txBody>
          <a:bodyPr/>
          <a:lstStyle/>
          <a:p>
            <a:fld id="{C8D362CF-ED66-4009-A6C7-5E9E6A12D01A}" type="slidenum">
              <a:rPr lang="en-US" smtClean="0"/>
              <a:t>13</a:t>
            </a:fld>
            <a:endParaRPr lang="en-US"/>
          </a:p>
        </p:txBody>
      </p:sp>
      <p:pic>
        <p:nvPicPr>
          <p:cNvPr id="6" name="Picture 5"/>
          <p:cNvPicPr>
            <a:picLocks noChangeAspect="1"/>
          </p:cNvPicPr>
          <p:nvPr/>
        </p:nvPicPr>
        <p:blipFill rotWithShape="1">
          <a:blip r:embed="rId3"/>
          <a:srcRect b="4296"/>
          <a:stretch/>
        </p:blipFill>
        <p:spPr>
          <a:xfrm>
            <a:off x="2792628" y="1825819"/>
            <a:ext cx="8746524" cy="4253705"/>
          </a:xfrm>
          <a:prstGeom prst="rect">
            <a:avLst/>
          </a:prstGeom>
        </p:spPr>
      </p:pic>
      <p:sp>
        <p:nvSpPr>
          <p:cNvPr id="7" name="Right Arrow 6"/>
          <p:cNvSpPr/>
          <p:nvPr/>
        </p:nvSpPr>
        <p:spPr>
          <a:xfrm rot="16200000">
            <a:off x="3768813" y="3719383"/>
            <a:ext cx="321275" cy="197710"/>
          </a:xfrm>
          <a:prstGeom prst="rightArrow">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ight Arrow 7"/>
          <p:cNvSpPr/>
          <p:nvPr/>
        </p:nvSpPr>
        <p:spPr>
          <a:xfrm rot="16200000">
            <a:off x="4193063" y="3558744"/>
            <a:ext cx="321275" cy="197710"/>
          </a:xfrm>
          <a:prstGeom prst="rightArrow">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ight Arrow 8"/>
          <p:cNvSpPr/>
          <p:nvPr/>
        </p:nvSpPr>
        <p:spPr>
          <a:xfrm rot="16200000">
            <a:off x="5254787" y="3419132"/>
            <a:ext cx="321275" cy="197710"/>
          </a:xfrm>
          <a:prstGeom prst="rightArrow">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Arrow 9"/>
          <p:cNvSpPr/>
          <p:nvPr/>
        </p:nvSpPr>
        <p:spPr>
          <a:xfrm rot="16200000">
            <a:off x="5817981" y="3851617"/>
            <a:ext cx="321275" cy="197710"/>
          </a:xfrm>
          <a:prstGeom prst="rightArrow">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ight Arrow 10"/>
          <p:cNvSpPr/>
          <p:nvPr/>
        </p:nvSpPr>
        <p:spPr>
          <a:xfrm rot="16200000">
            <a:off x="6391610" y="3398106"/>
            <a:ext cx="321275" cy="197710"/>
          </a:xfrm>
          <a:prstGeom prst="rightArrow">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ight Arrow 11"/>
          <p:cNvSpPr/>
          <p:nvPr/>
        </p:nvSpPr>
        <p:spPr>
          <a:xfrm rot="16200000">
            <a:off x="6914715" y="3501939"/>
            <a:ext cx="321275" cy="197710"/>
          </a:xfrm>
          <a:prstGeom prst="rightArrow">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ight Arrow 12"/>
          <p:cNvSpPr/>
          <p:nvPr/>
        </p:nvSpPr>
        <p:spPr>
          <a:xfrm rot="16200000">
            <a:off x="8315149" y="4012255"/>
            <a:ext cx="321275" cy="19771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7908398" y="5178753"/>
            <a:ext cx="2668986" cy="646331"/>
          </a:xfrm>
          <a:prstGeom prst="rect">
            <a:avLst/>
          </a:prstGeom>
          <a:noFill/>
        </p:spPr>
        <p:txBody>
          <a:bodyPr wrap="square" rtlCol="0">
            <a:spAutoFit/>
          </a:bodyPr>
          <a:lstStyle/>
          <a:p>
            <a:r>
              <a:rPr lang="en-US" dirty="0">
                <a:solidFill>
                  <a:srgbClr val="FFFF00"/>
                </a:solidFill>
              </a:rPr>
              <a:t>P</a:t>
            </a:r>
            <a:r>
              <a:rPr lang="en-US" dirty="0" smtClean="0">
                <a:solidFill>
                  <a:srgbClr val="FFFF00"/>
                </a:solidFill>
              </a:rPr>
              <a:t>rior to 1940</a:t>
            </a:r>
          </a:p>
          <a:p>
            <a:r>
              <a:rPr lang="en-US" dirty="0">
                <a:solidFill>
                  <a:srgbClr val="FF0000"/>
                </a:solidFill>
              </a:rPr>
              <a:t>A</a:t>
            </a:r>
            <a:r>
              <a:rPr lang="en-US" dirty="0" smtClean="0">
                <a:solidFill>
                  <a:srgbClr val="FF0000"/>
                </a:solidFill>
              </a:rPr>
              <a:t>fter 1940</a:t>
            </a:r>
            <a:endParaRPr lang="en-US" dirty="0">
              <a:solidFill>
                <a:srgbClr val="FF0000"/>
              </a:solidFill>
            </a:endParaRPr>
          </a:p>
        </p:txBody>
      </p:sp>
      <p:sp>
        <p:nvSpPr>
          <p:cNvPr id="16" name="Right Arrow 15"/>
          <p:cNvSpPr/>
          <p:nvPr/>
        </p:nvSpPr>
        <p:spPr>
          <a:xfrm rot="16200000">
            <a:off x="9797405" y="4119777"/>
            <a:ext cx="321275" cy="19771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ight Arrow 16"/>
          <p:cNvSpPr/>
          <p:nvPr/>
        </p:nvSpPr>
        <p:spPr>
          <a:xfrm rot="16200000">
            <a:off x="7693357" y="5233154"/>
            <a:ext cx="232373" cy="197711"/>
          </a:xfrm>
          <a:prstGeom prst="rightArrow">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ight Arrow 17"/>
          <p:cNvSpPr/>
          <p:nvPr/>
        </p:nvSpPr>
        <p:spPr>
          <a:xfrm rot="16200000">
            <a:off x="7706853" y="5574109"/>
            <a:ext cx="240396" cy="162697"/>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p:cNvPicPr>
            <a:picLocks noChangeAspect="1"/>
          </p:cNvPicPr>
          <p:nvPr/>
        </p:nvPicPr>
        <p:blipFill rotWithShape="1">
          <a:blip r:embed="rId4"/>
          <a:srcRect t="11675" b="25705"/>
          <a:stretch/>
        </p:blipFill>
        <p:spPr>
          <a:xfrm rot="5400000">
            <a:off x="-914654" y="2251418"/>
            <a:ext cx="4709547" cy="2211860"/>
          </a:xfrm>
          <a:prstGeom prst="rect">
            <a:avLst/>
          </a:prstGeom>
        </p:spPr>
      </p:pic>
      <p:sp>
        <p:nvSpPr>
          <p:cNvPr id="21" name="TextBox 20"/>
          <p:cNvSpPr txBox="1"/>
          <p:nvPr/>
        </p:nvSpPr>
        <p:spPr>
          <a:xfrm>
            <a:off x="2966582" y="1458097"/>
            <a:ext cx="491254" cy="367722"/>
          </a:xfrm>
          <a:prstGeom prst="rect">
            <a:avLst/>
          </a:prstGeom>
          <a:noFill/>
        </p:spPr>
        <p:txBody>
          <a:bodyPr wrap="square" rtlCol="0">
            <a:spAutoFit/>
          </a:bodyPr>
          <a:lstStyle/>
          <a:p>
            <a:r>
              <a:rPr lang="en-US" dirty="0" smtClean="0"/>
              <a:t>S</a:t>
            </a:r>
            <a:endParaRPr lang="en-US" dirty="0"/>
          </a:p>
        </p:txBody>
      </p:sp>
      <p:sp>
        <p:nvSpPr>
          <p:cNvPr id="22" name="TextBox 21"/>
          <p:cNvSpPr txBox="1"/>
          <p:nvPr/>
        </p:nvSpPr>
        <p:spPr>
          <a:xfrm>
            <a:off x="11293525" y="1365132"/>
            <a:ext cx="491254" cy="367722"/>
          </a:xfrm>
          <a:prstGeom prst="rect">
            <a:avLst/>
          </a:prstGeom>
          <a:noFill/>
        </p:spPr>
        <p:txBody>
          <a:bodyPr wrap="square" rtlCol="0">
            <a:spAutoFit/>
          </a:bodyPr>
          <a:lstStyle/>
          <a:p>
            <a:r>
              <a:rPr lang="en-US" dirty="0" smtClean="0"/>
              <a:t>N</a:t>
            </a:r>
            <a:endParaRPr lang="en-US" dirty="0"/>
          </a:p>
        </p:txBody>
      </p:sp>
      <p:cxnSp>
        <p:nvCxnSpPr>
          <p:cNvPr id="24" name="Straight Arrow Connector 23"/>
          <p:cNvCxnSpPr/>
          <p:nvPr/>
        </p:nvCxnSpPr>
        <p:spPr>
          <a:xfrm flipV="1">
            <a:off x="710923" y="1825819"/>
            <a:ext cx="404202" cy="1992418"/>
          </a:xfrm>
          <a:prstGeom prst="straightConnector1">
            <a:avLst/>
          </a:prstGeom>
          <a:ln w="22225">
            <a:solidFill>
              <a:srgbClr val="FF0000"/>
            </a:solidFill>
            <a:tailEnd type="stealth"/>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418085" y="1186249"/>
            <a:ext cx="342884" cy="646331"/>
          </a:xfrm>
          <a:prstGeom prst="rect">
            <a:avLst/>
          </a:prstGeom>
          <a:noFill/>
        </p:spPr>
        <p:txBody>
          <a:bodyPr wrap="square" rtlCol="0">
            <a:spAutoFit/>
          </a:bodyPr>
          <a:lstStyle/>
          <a:p>
            <a:r>
              <a:rPr lang="en-US" dirty="0" smtClean="0">
                <a:solidFill>
                  <a:srgbClr val="FFFF00"/>
                </a:solidFill>
              </a:rPr>
              <a:t>N</a:t>
            </a:r>
          </a:p>
          <a:p>
            <a:endParaRPr lang="en-US" dirty="0">
              <a:solidFill>
                <a:srgbClr val="FFFF00"/>
              </a:solidFill>
            </a:endParaRPr>
          </a:p>
        </p:txBody>
      </p:sp>
      <p:sp>
        <p:nvSpPr>
          <p:cNvPr id="26" name="Right Arrow 25"/>
          <p:cNvSpPr/>
          <p:nvPr/>
        </p:nvSpPr>
        <p:spPr>
          <a:xfrm rot="16200000">
            <a:off x="426997" y="1615079"/>
            <a:ext cx="321275" cy="197710"/>
          </a:xfrm>
          <a:prstGeom prst="rightArrow">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p:cNvSpPr txBox="1"/>
          <p:nvPr/>
        </p:nvSpPr>
        <p:spPr>
          <a:xfrm>
            <a:off x="6552247" y="1410005"/>
            <a:ext cx="1485976" cy="400110"/>
          </a:xfrm>
          <a:prstGeom prst="rect">
            <a:avLst/>
          </a:prstGeom>
          <a:noFill/>
        </p:spPr>
        <p:txBody>
          <a:bodyPr wrap="square" rtlCol="0">
            <a:spAutoFit/>
          </a:bodyPr>
          <a:lstStyle/>
          <a:p>
            <a:r>
              <a:rPr lang="en-US" sz="2000" dirty="0" smtClean="0"/>
              <a:t>GPR section</a:t>
            </a:r>
            <a:endParaRPr lang="en-US" sz="2000" dirty="0"/>
          </a:p>
        </p:txBody>
      </p:sp>
      <p:sp>
        <p:nvSpPr>
          <p:cNvPr id="28" name="TextBox 27"/>
          <p:cNvSpPr txBox="1"/>
          <p:nvPr/>
        </p:nvSpPr>
        <p:spPr>
          <a:xfrm>
            <a:off x="686490" y="5775656"/>
            <a:ext cx="1485976" cy="400110"/>
          </a:xfrm>
          <a:prstGeom prst="rect">
            <a:avLst/>
          </a:prstGeom>
          <a:noFill/>
        </p:spPr>
        <p:txBody>
          <a:bodyPr wrap="square" rtlCol="0">
            <a:spAutoFit/>
          </a:bodyPr>
          <a:lstStyle/>
          <a:p>
            <a:r>
              <a:rPr lang="en-US" sz="2000" dirty="0" smtClean="0"/>
              <a:t>GPR line</a:t>
            </a:r>
            <a:endParaRPr lang="en-US" sz="2000" dirty="0"/>
          </a:p>
        </p:txBody>
      </p:sp>
    </p:spTree>
    <p:extLst>
      <p:ext uri="{BB962C8B-B14F-4D97-AF65-F5344CB8AC3E}">
        <p14:creationId xmlns:p14="http://schemas.microsoft.com/office/powerpoint/2010/main" val="147171658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Result :Template survey</a:t>
            </a:r>
            <a:endParaRPr lang="en-US" dirty="0"/>
          </a:p>
        </p:txBody>
      </p:sp>
      <p:pic>
        <p:nvPicPr>
          <p:cNvPr id="5" name="Picture 4"/>
          <p:cNvPicPr>
            <a:picLocks noChangeAspect="1"/>
          </p:cNvPicPr>
          <p:nvPr/>
        </p:nvPicPr>
        <p:blipFill rotWithShape="1">
          <a:blip r:embed="rId3"/>
          <a:srcRect b="20772"/>
          <a:stretch/>
        </p:blipFill>
        <p:spPr>
          <a:xfrm>
            <a:off x="5484865" y="1447323"/>
            <a:ext cx="2647734" cy="4684666"/>
          </a:xfrm>
          <a:prstGeom prst="rect">
            <a:avLst/>
          </a:prstGeom>
        </p:spPr>
      </p:pic>
      <p:sp>
        <p:nvSpPr>
          <p:cNvPr id="6" name="TextBox 5"/>
          <p:cNvSpPr txBox="1"/>
          <p:nvPr/>
        </p:nvSpPr>
        <p:spPr>
          <a:xfrm>
            <a:off x="5956144" y="1016847"/>
            <a:ext cx="1954530" cy="369332"/>
          </a:xfrm>
          <a:prstGeom prst="rect">
            <a:avLst/>
          </a:prstGeom>
          <a:noFill/>
        </p:spPr>
        <p:txBody>
          <a:bodyPr wrap="square" rtlCol="0">
            <a:spAutoFit/>
          </a:bodyPr>
          <a:lstStyle/>
          <a:p>
            <a:r>
              <a:rPr lang="en-US" dirty="0" smtClean="0"/>
              <a:t>Depth = 0.57 m</a:t>
            </a:r>
            <a:endParaRPr lang="en-US" dirty="0"/>
          </a:p>
        </p:txBody>
      </p:sp>
      <p:pic>
        <p:nvPicPr>
          <p:cNvPr id="7" name="Picture 6"/>
          <p:cNvPicPr>
            <a:picLocks noChangeAspect="1"/>
          </p:cNvPicPr>
          <p:nvPr/>
        </p:nvPicPr>
        <p:blipFill rotWithShape="1">
          <a:blip r:embed="rId4"/>
          <a:srcRect b="20161"/>
          <a:stretch/>
        </p:blipFill>
        <p:spPr>
          <a:xfrm>
            <a:off x="8544482" y="1447323"/>
            <a:ext cx="2665558" cy="4696096"/>
          </a:xfrm>
          <a:prstGeom prst="rect">
            <a:avLst/>
          </a:prstGeom>
        </p:spPr>
      </p:pic>
      <p:sp>
        <p:nvSpPr>
          <p:cNvPr id="8" name="TextBox 7"/>
          <p:cNvSpPr txBox="1"/>
          <p:nvPr/>
        </p:nvSpPr>
        <p:spPr>
          <a:xfrm>
            <a:off x="8899996" y="996027"/>
            <a:ext cx="1954530" cy="369332"/>
          </a:xfrm>
          <a:prstGeom prst="rect">
            <a:avLst/>
          </a:prstGeom>
          <a:noFill/>
        </p:spPr>
        <p:txBody>
          <a:bodyPr wrap="square" rtlCol="0">
            <a:spAutoFit/>
          </a:bodyPr>
          <a:lstStyle/>
          <a:p>
            <a:r>
              <a:rPr lang="en-US" dirty="0" smtClean="0"/>
              <a:t>Depth = 0.65 m</a:t>
            </a:r>
            <a:endParaRPr lang="en-US" dirty="0"/>
          </a:p>
        </p:txBody>
      </p:sp>
      <p:sp>
        <p:nvSpPr>
          <p:cNvPr id="9" name="Rectangle 8"/>
          <p:cNvSpPr/>
          <p:nvPr/>
        </p:nvSpPr>
        <p:spPr>
          <a:xfrm>
            <a:off x="5956144" y="3959676"/>
            <a:ext cx="865225" cy="285750"/>
          </a:xfrm>
          <a:prstGeom prst="rect">
            <a:avLst/>
          </a:prstGeom>
          <a:noFill/>
          <a:ln w="254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9012036" y="5135832"/>
            <a:ext cx="865225" cy="285750"/>
          </a:xfrm>
          <a:prstGeom prst="rect">
            <a:avLst/>
          </a:prstGeom>
          <a:noFill/>
          <a:ln w="254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5956144" y="3272742"/>
            <a:ext cx="865225" cy="285750"/>
          </a:xfrm>
          <a:prstGeom prst="rect">
            <a:avLst/>
          </a:prstGeom>
          <a:noFill/>
          <a:ln w="254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9012036" y="3975122"/>
            <a:ext cx="865225" cy="285750"/>
          </a:xfrm>
          <a:prstGeom prst="rect">
            <a:avLst/>
          </a:prstGeom>
          <a:noFill/>
          <a:ln w="254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p:cNvPicPr>
            <a:picLocks noChangeAspect="1"/>
          </p:cNvPicPr>
          <p:nvPr/>
        </p:nvPicPr>
        <p:blipFill>
          <a:blip r:embed="rId5"/>
          <a:stretch>
            <a:fillRect/>
          </a:stretch>
        </p:blipFill>
        <p:spPr>
          <a:xfrm>
            <a:off x="353273" y="1479641"/>
            <a:ext cx="4672329" cy="4627499"/>
          </a:xfrm>
          <a:prstGeom prst="rect">
            <a:avLst/>
          </a:prstGeom>
        </p:spPr>
      </p:pic>
      <p:sp>
        <p:nvSpPr>
          <p:cNvPr id="14" name="TextBox 13"/>
          <p:cNvSpPr txBox="1"/>
          <p:nvPr/>
        </p:nvSpPr>
        <p:spPr>
          <a:xfrm>
            <a:off x="6821369" y="3272742"/>
            <a:ext cx="471899" cy="369332"/>
          </a:xfrm>
          <a:prstGeom prst="rect">
            <a:avLst/>
          </a:prstGeom>
          <a:noFill/>
        </p:spPr>
        <p:txBody>
          <a:bodyPr wrap="square" rtlCol="0">
            <a:spAutoFit/>
          </a:bodyPr>
          <a:lstStyle/>
          <a:p>
            <a:r>
              <a:rPr lang="en-US" b="1" dirty="0" smtClean="0">
                <a:solidFill>
                  <a:schemeClr val="bg1"/>
                </a:solidFill>
              </a:rPr>
              <a:t>C</a:t>
            </a:r>
            <a:endParaRPr lang="en-US" b="1" dirty="0">
              <a:solidFill>
                <a:schemeClr val="bg1"/>
              </a:solidFill>
            </a:endParaRPr>
          </a:p>
        </p:txBody>
      </p:sp>
      <p:sp>
        <p:nvSpPr>
          <p:cNvPr id="15" name="TextBox 14"/>
          <p:cNvSpPr txBox="1"/>
          <p:nvPr/>
        </p:nvSpPr>
        <p:spPr>
          <a:xfrm>
            <a:off x="6821369" y="3917885"/>
            <a:ext cx="471899" cy="369332"/>
          </a:xfrm>
          <a:prstGeom prst="rect">
            <a:avLst/>
          </a:prstGeom>
          <a:noFill/>
        </p:spPr>
        <p:txBody>
          <a:bodyPr wrap="square" rtlCol="0">
            <a:spAutoFit/>
          </a:bodyPr>
          <a:lstStyle/>
          <a:p>
            <a:r>
              <a:rPr lang="en-US" dirty="0" smtClean="0">
                <a:solidFill>
                  <a:schemeClr val="bg1"/>
                </a:solidFill>
              </a:rPr>
              <a:t>B</a:t>
            </a:r>
            <a:endParaRPr lang="en-US" dirty="0">
              <a:solidFill>
                <a:schemeClr val="bg1"/>
              </a:solidFill>
            </a:endParaRPr>
          </a:p>
        </p:txBody>
      </p:sp>
      <p:sp>
        <p:nvSpPr>
          <p:cNvPr id="16" name="TextBox 15"/>
          <p:cNvSpPr txBox="1"/>
          <p:nvPr/>
        </p:nvSpPr>
        <p:spPr>
          <a:xfrm>
            <a:off x="10003899" y="3959676"/>
            <a:ext cx="471899" cy="369332"/>
          </a:xfrm>
          <a:prstGeom prst="rect">
            <a:avLst/>
          </a:prstGeom>
          <a:noFill/>
        </p:spPr>
        <p:txBody>
          <a:bodyPr wrap="square" rtlCol="0">
            <a:spAutoFit/>
          </a:bodyPr>
          <a:lstStyle/>
          <a:p>
            <a:r>
              <a:rPr lang="en-US" dirty="0" smtClean="0">
                <a:solidFill>
                  <a:schemeClr val="bg1"/>
                </a:solidFill>
              </a:rPr>
              <a:t>B</a:t>
            </a:r>
            <a:endParaRPr lang="en-US" dirty="0">
              <a:solidFill>
                <a:schemeClr val="bg1"/>
              </a:solidFill>
            </a:endParaRPr>
          </a:p>
        </p:txBody>
      </p:sp>
      <p:sp>
        <p:nvSpPr>
          <p:cNvPr id="17" name="TextBox 16"/>
          <p:cNvSpPr txBox="1"/>
          <p:nvPr/>
        </p:nvSpPr>
        <p:spPr>
          <a:xfrm>
            <a:off x="9835802" y="5064813"/>
            <a:ext cx="471899" cy="369332"/>
          </a:xfrm>
          <a:prstGeom prst="rect">
            <a:avLst/>
          </a:prstGeom>
          <a:noFill/>
        </p:spPr>
        <p:txBody>
          <a:bodyPr wrap="square" rtlCol="0">
            <a:spAutoFit/>
          </a:bodyPr>
          <a:lstStyle/>
          <a:p>
            <a:r>
              <a:rPr lang="en-US" dirty="0" smtClean="0">
                <a:solidFill>
                  <a:schemeClr val="bg1"/>
                </a:solidFill>
              </a:rPr>
              <a:t>A</a:t>
            </a:r>
            <a:endParaRPr lang="en-US" dirty="0">
              <a:solidFill>
                <a:schemeClr val="bg1"/>
              </a:solidFill>
            </a:endParaRPr>
          </a:p>
        </p:txBody>
      </p:sp>
      <p:sp>
        <p:nvSpPr>
          <p:cNvPr id="18" name="TextBox 17"/>
          <p:cNvSpPr txBox="1"/>
          <p:nvPr/>
        </p:nvSpPr>
        <p:spPr>
          <a:xfrm>
            <a:off x="2799767" y="2666292"/>
            <a:ext cx="597034" cy="369332"/>
          </a:xfrm>
          <a:prstGeom prst="rect">
            <a:avLst/>
          </a:prstGeom>
          <a:noFill/>
        </p:spPr>
        <p:txBody>
          <a:bodyPr wrap="square" rtlCol="0">
            <a:spAutoFit/>
          </a:bodyPr>
          <a:lstStyle/>
          <a:p>
            <a:r>
              <a:rPr lang="en-US" b="1" dirty="0" smtClean="0">
                <a:solidFill>
                  <a:srgbClr val="FF0000"/>
                </a:solidFill>
              </a:rPr>
              <a:t>B</a:t>
            </a:r>
            <a:endParaRPr lang="en-US" b="1" dirty="0">
              <a:solidFill>
                <a:srgbClr val="FF0000"/>
              </a:solidFill>
            </a:endParaRPr>
          </a:p>
        </p:txBody>
      </p:sp>
      <p:sp>
        <p:nvSpPr>
          <p:cNvPr id="19" name="TextBox 18"/>
          <p:cNvSpPr txBox="1"/>
          <p:nvPr/>
        </p:nvSpPr>
        <p:spPr>
          <a:xfrm>
            <a:off x="2058386" y="2833209"/>
            <a:ext cx="597034" cy="369332"/>
          </a:xfrm>
          <a:prstGeom prst="rect">
            <a:avLst/>
          </a:prstGeom>
          <a:noFill/>
        </p:spPr>
        <p:txBody>
          <a:bodyPr wrap="square" rtlCol="0">
            <a:spAutoFit/>
          </a:bodyPr>
          <a:lstStyle/>
          <a:p>
            <a:r>
              <a:rPr lang="en-US" b="1" dirty="0" smtClean="0">
                <a:solidFill>
                  <a:srgbClr val="FF0000"/>
                </a:solidFill>
              </a:rPr>
              <a:t>A</a:t>
            </a:r>
            <a:endParaRPr lang="en-US" b="1" dirty="0">
              <a:solidFill>
                <a:srgbClr val="FF0000"/>
              </a:solidFill>
            </a:endParaRPr>
          </a:p>
        </p:txBody>
      </p:sp>
      <p:sp>
        <p:nvSpPr>
          <p:cNvPr id="20" name="TextBox 19"/>
          <p:cNvSpPr txBox="1"/>
          <p:nvPr/>
        </p:nvSpPr>
        <p:spPr>
          <a:xfrm>
            <a:off x="3238815" y="2591496"/>
            <a:ext cx="597034" cy="369332"/>
          </a:xfrm>
          <a:prstGeom prst="rect">
            <a:avLst/>
          </a:prstGeom>
          <a:noFill/>
        </p:spPr>
        <p:txBody>
          <a:bodyPr wrap="square" rtlCol="0">
            <a:spAutoFit/>
          </a:bodyPr>
          <a:lstStyle/>
          <a:p>
            <a:r>
              <a:rPr lang="en-US" b="1" dirty="0" smtClean="0">
                <a:solidFill>
                  <a:srgbClr val="FF0000"/>
                </a:solidFill>
              </a:rPr>
              <a:t>C</a:t>
            </a:r>
            <a:endParaRPr lang="en-US" b="1" dirty="0">
              <a:solidFill>
                <a:srgbClr val="FF0000"/>
              </a:solidFill>
            </a:endParaRPr>
          </a:p>
        </p:txBody>
      </p:sp>
      <p:pic>
        <p:nvPicPr>
          <p:cNvPr id="21" name="Picture 20"/>
          <p:cNvPicPr>
            <a:picLocks noChangeAspect="1"/>
          </p:cNvPicPr>
          <p:nvPr/>
        </p:nvPicPr>
        <p:blipFill rotWithShape="1">
          <a:blip r:embed="rId6" cstate="print">
            <a:extLst>
              <a:ext uri="{28A0092B-C50C-407E-A947-70E740481C1C}">
                <a14:useLocalDpi xmlns:a14="http://schemas.microsoft.com/office/drawing/2010/main" val="0"/>
              </a:ext>
            </a:extLst>
          </a:blip>
          <a:srcRect l="17660" t="10975" r="8183" b="26666"/>
          <a:stretch/>
        </p:blipFill>
        <p:spPr>
          <a:xfrm>
            <a:off x="914400" y="4185912"/>
            <a:ext cx="1775037" cy="1119483"/>
          </a:xfrm>
          <a:prstGeom prst="rect">
            <a:avLst/>
          </a:prstGeom>
        </p:spPr>
      </p:pic>
      <p:pic>
        <p:nvPicPr>
          <p:cNvPr id="22" name="Picture 21"/>
          <p:cNvPicPr>
            <a:picLocks noChangeAspect="1"/>
          </p:cNvPicPr>
          <p:nvPr/>
        </p:nvPicPr>
        <p:blipFill rotWithShape="1">
          <a:blip r:embed="rId7" cstate="print">
            <a:extLst>
              <a:ext uri="{28A0092B-C50C-407E-A947-70E740481C1C}">
                <a14:useLocalDpi xmlns:a14="http://schemas.microsoft.com/office/drawing/2010/main" val="0"/>
              </a:ext>
            </a:extLst>
          </a:blip>
          <a:srcRect l="5126" t="9642" r="5178" b="33267"/>
          <a:stretch/>
        </p:blipFill>
        <p:spPr>
          <a:xfrm>
            <a:off x="2817907" y="4194284"/>
            <a:ext cx="1800220" cy="1111111"/>
          </a:xfrm>
          <a:prstGeom prst="rect">
            <a:avLst/>
          </a:prstGeom>
        </p:spPr>
      </p:pic>
      <p:sp>
        <p:nvSpPr>
          <p:cNvPr id="24" name="TextBox 23"/>
          <p:cNvSpPr txBox="1"/>
          <p:nvPr/>
        </p:nvSpPr>
        <p:spPr>
          <a:xfrm>
            <a:off x="1438458" y="2314497"/>
            <a:ext cx="1141785" cy="646331"/>
          </a:xfrm>
          <a:prstGeom prst="rect">
            <a:avLst/>
          </a:prstGeom>
          <a:noFill/>
        </p:spPr>
        <p:txBody>
          <a:bodyPr wrap="square" rtlCol="0">
            <a:spAutoFit/>
          </a:bodyPr>
          <a:lstStyle/>
          <a:p>
            <a:r>
              <a:rPr lang="en-US" dirty="0" smtClean="0">
                <a:solidFill>
                  <a:srgbClr val="FFFF00"/>
                </a:solidFill>
              </a:rPr>
              <a:t>Nelson</a:t>
            </a:r>
          </a:p>
          <a:p>
            <a:r>
              <a:rPr lang="en-US" dirty="0" smtClean="0">
                <a:solidFill>
                  <a:srgbClr val="FFFF00"/>
                </a:solidFill>
              </a:rPr>
              <a:t>RIP:1979</a:t>
            </a:r>
            <a:endParaRPr lang="en-US" dirty="0">
              <a:solidFill>
                <a:srgbClr val="FFFF00"/>
              </a:solidFill>
            </a:endParaRPr>
          </a:p>
        </p:txBody>
      </p:sp>
      <p:sp>
        <p:nvSpPr>
          <p:cNvPr id="25" name="TextBox 24"/>
          <p:cNvSpPr txBox="1"/>
          <p:nvPr/>
        </p:nvSpPr>
        <p:spPr>
          <a:xfrm>
            <a:off x="2411786" y="2241873"/>
            <a:ext cx="985015" cy="584775"/>
          </a:xfrm>
          <a:prstGeom prst="rect">
            <a:avLst/>
          </a:prstGeom>
          <a:noFill/>
        </p:spPr>
        <p:txBody>
          <a:bodyPr wrap="square" rtlCol="0">
            <a:spAutoFit/>
          </a:bodyPr>
          <a:lstStyle/>
          <a:p>
            <a:r>
              <a:rPr lang="en-US" sz="1600" dirty="0" smtClean="0">
                <a:solidFill>
                  <a:srgbClr val="FFFF00"/>
                </a:solidFill>
              </a:rPr>
              <a:t>Ernest</a:t>
            </a:r>
          </a:p>
          <a:p>
            <a:r>
              <a:rPr lang="en-US" sz="1600" dirty="0" smtClean="0">
                <a:solidFill>
                  <a:srgbClr val="FFFF00"/>
                </a:solidFill>
              </a:rPr>
              <a:t>RIP:1988</a:t>
            </a:r>
            <a:endParaRPr lang="en-US" sz="1600" dirty="0">
              <a:solidFill>
                <a:srgbClr val="FFFF00"/>
              </a:solidFill>
            </a:endParaRPr>
          </a:p>
        </p:txBody>
      </p:sp>
      <p:sp>
        <p:nvSpPr>
          <p:cNvPr id="26" name="TextBox 25"/>
          <p:cNvSpPr txBox="1"/>
          <p:nvPr/>
        </p:nvSpPr>
        <p:spPr>
          <a:xfrm>
            <a:off x="3474194" y="2433100"/>
            <a:ext cx="1188684" cy="584775"/>
          </a:xfrm>
          <a:prstGeom prst="rect">
            <a:avLst/>
          </a:prstGeom>
          <a:noFill/>
        </p:spPr>
        <p:txBody>
          <a:bodyPr wrap="square" rtlCol="0">
            <a:spAutoFit/>
          </a:bodyPr>
          <a:lstStyle/>
          <a:p>
            <a:r>
              <a:rPr lang="en-US" sz="1600" dirty="0" smtClean="0">
                <a:solidFill>
                  <a:srgbClr val="FFFF00"/>
                </a:solidFill>
              </a:rPr>
              <a:t>Elsie</a:t>
            </a:r>
          </a:p>
          <a:p>
            <a:r>
              <a:rPr lang="en-US" sz="1600" dirty="0" smtClean="0">
                <a:solidFill>
                  <a:srgbClr val="FFFF00"/>
                </a:solidFill>
              </a:rPr>
              <a:t>RIP:2007</a:t>
            </a:r>
            <a:endParaRPr lang="en-US" sz="1600" dirty="0">
              <a:solidFill>
                <a:srgbClr val="FFFF00"/>
              </a:solidFill>
            </a:endParaRPr>
          </a:p>
        </p:txBody>
      </p:sp>
      <p:sp>
        <p:nvSpPr>
          <p:cNvPr id="27" name="TextBox 26"/>
          <p:cNvSpPr txBox="1"/>
          <p:nvPr/>
        </p:nvSpPr>
        <p:spPr>
          <a:xfrm>
            <a:off x="1910825" y="1000346"/>
            <a:ext cx="1485976" cy="400110"/>
          </a:xfrm>
          <a:prstGeom prst="rect">
            <a:avLst/>
          </a:prstGeom>
          <a:noFill/>
        </p:spPr>
        <p:txBody>
          <a:bodyPr wrap="square" rtlCol="0">
            <a:spAutoFit/>
          </a:bodyPr>
          <a:lstStyle/>
          <a:p>
            <a:r>
              <a:rPr lang="en-US" sz="2000" dirty="0" smtClean="0"/>
              <a:t>GPR section</a:t>
            </a:r>
            <a:endParaRPr lang="en-US" sz="2000" dirty="0"/>
          </a:p>
        </p:txBody>
      </p:sp>
    </p:spTree>
    <p:extLst>
      <p:ext uri="{BB962C8B-B14F-4D97-AF65-F5344CB8AC3E}">
        <p14:creationId xmlns:p14="http://schemas.microsoft.com/office/powerpoint/2010/main" val="228538642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6256267" y="1354666"/>
            <a:ext cx="4753061" cy="4662311"/>
          </a:xfrm>
          <a:prstGeom prst="rect">
            <a:avLst/>
          </a:prstGeom>
        </p:spPr>
      </p:pic>
      <p:sp>
        <p:nvSpPr>
          <p:cNvPr id="2" name="Title 1"/>
          <p:cNvSpPr>
            <a:spLocks noGrp="1"/>
          </p:cNvSpPr>
          <p:nvPr>
            <p:ph type="title"/>
          </p:nvPr>
        </p:nvSpPr>
        <p:spPr/>
        <p:txBody>
          <a:bodyPr>
            <a:normAutofit fontScale="90000"/>
          </a:bodyPr>
          <a:lstStyle/>
          <a:p>
            <a:r>
              <a:rPr lang="en-US" dirty="0" smtClean="0"/>
              <a:t>Result: West survey</a:t>
            </a:r>
            <a:endParaRPr lang="en-US" dirty="0"/>
          </a:p>
        </p:txBody>
      </p:sp>
      <p:sp>
        <p:nvSpPr>
          <p:cNvPr id="4" name="Slide Number Placeholder 3"/>
          <p:cNvSpPr>
            <a:spLocks noGrp="1"/>
          </p:cNvSpPr>
          <p:nvPr>
            <p:ph type="sldNum" sz="quarter" idx="12"/>
          </p:nvPr>
        </p:nvSpPr>
        <p:spPr/>
        <p:txBody>
          <a:bodyPr/>
          <a:lstStyle/>
          <a:p>
            <a:fld id="{C8D362CF-ED66-4009-A6C7-5E9E6A12D01A}" type="slidenum">
              <a:rPr lang="en-US" smtClean="0"/>
              <a:t>15</a:t>
            </a:fld>
            <a:endParaRPr lang="en-US"/>
          </a:p>
        </p:txBody>
      </p:sp>
      <p:pic>
        <p:nvPicPr>
          <p:cNvPr id="5" name="Picture 4"/>
          <p:cNvPicPr/>
          <p:nvPr/>
        </p:nvPicPr>
        <p:blipFill rotWithShape="1">
          <a:blip r:embed="rId4"/>
          <a:srcRect b="25739"/>
          <a:stretch/>
        </p:blipFill>
        <p:spPr bwMode="auto">
          <a:xfrm>
            <a:off x="338666" y="1354666"/>
            <a:ext cx="5700890" cy="4662311"/>
          </a:xfrm>
          <a:prstGeom prst="rect">
            <a:avLst/>
          </a:prstGeom>
          <a:ln>
            <a:noFill/>
          </a:ln>
          <a:extLst>
            <a:ext uri="{53640926-AAD7-44d8-BBD7-CCE9431645EC}">
              <a14:shadowObscured xmlns:a14="http://schemas.microsoft.com/office/drawing/2010/main" xmlns=""/>
            </a:ext>
          </a:extLst>
        </p:spPr>
      </p:pic>
      <p:sp>
        <p:nvSpPr>
          <p:cNvPr id="7" name="Rectangle 6"/>
          <p:cNvSpPr/>
          <p:nvPr/>
        </p:nvSpPr>
        <p:spPr>
          <a:xfrm>
            <a:off x="9522324" y="3199130"/>
            <a:ext cx="838553" cy="298273"/>
          </a:xfrm>
          <a:prstGeom prst="rect">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8" name="Rectangle 7"/>
          <p:cNvSpPr/>
          <p:nvPr/>
        </p:nvSpPr>
        <p:spPr>
          <a:xfrm>
            <a:off x="8879973" y="5329309"/>
            <a:ext cx="838553" cy="298273"/>
          </a:xfrm>
          <a:prstGeom prst="rect">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9" name="Rectangle 8"/>
          <p:cNvSpPr/>
          <p:nvPr/>
        </p:nvSpPr>
        <p:spPr>
          <a:xfrm>
            <a:off x="8879973" y="4790915"/>
            <a:ext cx="838553" cy="298273"/>
          </a:xfrm>
          <a:prstGeom prst="rect">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0" name="TextBox 18"/>
          <p:cNvSpPr txBox="1"/>
          <p:nvPr/>
        </p:nvSpPr>
        <p:spPr>
          <a:xfrm>
            <a:off x="9160320" y="3127198"/>
            <a:ext cx="471805" cy="370205"/>
          </a:xfrm>
          <a:prstGeom prst="rect">
            <a:avLst/>
          </a:prstGeom>
          <a:noFill/>
        </p:spPr>
        <p:txBody>
          <a:bodyPr wrap="square" rtlCol="0">
            <a:spAutoFit/>
          </a:bodyPr>
          <a:lstStyle/>
          <a:p>
            <a:pPr marL="0" marR="0">
              <a:spcBef>
                <a:spcPts val="0"/>
              </a:spcBef>
              <a:spcAft>
                <a:spcPts val="0"/>
              </a:spcAft>
            </a:pPr>
            <a:r>
              <a:rPr lang="en-US" sz="1800" kern="1200" dirty="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rPr>
              <a:t>A</a:t>
            </a:r>
            <a:endParaRPr lang="en-US" sz="1200" dirty="0">
              <a:solidFill>
                <a:srgbClr val="FF0000"/>
              </a:solidFill>
              <a:effectLst/>
              <a:latin typeface="Times New Roman" panose="02020603050405020304" pitchFamily="18" charset="0"/>
              <a:ea typeface="Times New Roman" panose="02020603050405020304" pitchFamily="18" charset="0"/>
            </a:endParaRPr>
          </a:p>
        </p:txBody>
      </p:sp>
      <p:sp>
        <p:nvSpPr>
          <p:cNvPr id="11" name="TextBox 18"/>
          <p:cNvSpPr txBox="1"/>
          <p:nvPr/>
        </p:nvSpPr>
        <p:spPr>
          <a:xfrm>
            <a:off x="8536375" y="4732902"/>
            <a:ext cx="471805" cy="370205"/>
          </a:xfrm>
          <a:prstGeom prst="rect">
            <a:avLst/>
          </a:prstGeom>
          <a:noFill/>
        </p:spPr>
        <p:txBody>
          <a:bodyPr wrap="square" rtlCol="0">
            <a:spAutoFit/>
          </a:bodyPr>
          <a:lstStyle/>
          <a:p>
            <a:pPr marL="0" marR="0">
              <a:spcBef>
                <a:spcPts val="0"/>
              </a:spcBef>
              <a:spcAft>
                <a:spcPts val="0"/>
              </a:spcAft>
            </a:pPr>
            <a:r>
              <a:rPr lang="en-US" sz="1800" kern="1200" dirty="0" smtClean="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rPr>
              <a:t>B</a:t>
            </a:r>
            <a:endParaRPr lang="en-US" sz="1200" dirty="0">
              <a:solidFill>
                <a:srgbClr val="FF0000"/>
              </a:solidFill>
              <a:effectLst/>
              <a:latin typeface="Times New Roman" panose="02020603050405020304" pitchFamily="18" charset="0"/>
              <a:ea typeface="Times New Roman" panose="02020603050405020304" pitchFamily="18" charset="0"/>
            </a:endParaRPr>
          </a:p>
        </p:txBody>
      </p:sp>
      <p:sp>
        <p:nvSpPr>
          <p:cNvPr id="12" name="TextBox 18"/>
          <p:cNvSpPr txBox="1"/>
          <p:nvPr/>
        </p:nvSpPr>
        <p:spPr>
          <a:xfrm>
            <a:off x="8535715" y="5241961"/>
            <a:ext cx="471805" cy="370205"/>
          </a:xfrm>
          <a:prstGeom prst="rect">
            <a:avLst/>
          </a:prstGeom>
          <a:noFill/>
        </p:spPr>
        <p:txBody>
          <a:bodyPr wrap="square" rtlCol="0">
            <a:spAutoFit/>
          </a:bodyPr>
          <a:lstStyle/>
          <a:p>
            <a:pPr marL="0" marR="0">
              <a:spcBef>
                <a:spcPts val="0"/>
              </a:spcBef>
              <a:spcAft>
                <a:spcPts val="0"/>
              </a:spcAft>
            </a:pPr>
            <a:r>
              <a:rPr lang="en-US" sz="1800" kern="1200" dirty="0" smtClean="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rPr>
              <a:t>C</a:t>
            </a:r>
            <a:endParaRPr lang="en-US" sz="1200" dirty="0">
              <a:solidFill>
                <a:srgbClr val="FF0000"/>
              </a:solidFill>
              <a:effectLst/>
              <a:latin typeface="Times New Roman" panose="02020603050405020304" pitchFamily="18" charset="0"/>
              <a:ea typeface="Times New Roman" panose="02020603050405020304" pitchFamily="18" charset="0"/>
            </a:endParaRPr>
          </a:p>
        </p:txBody>
      </p:sp>
      <p:sp>
        <p:nvSpPr>
          <p:cNvPr id="13" name="TextBox 18"/>
          <p:cNvSpPr txBox="1"/>
          <p:nvPr/>
        </p:nvSpPr>
        <p:spPr>
          <a:xfrm>
            <a:off x="2490365" y="3819526"/>
            <a:ext cx="471805" cy="370205"/>
          </a:xfrm>
          <a:prstGeom prst="rect">
            <a:avLst/>
          </a:prstGeom>
          <a:noFill/>
        </p:spPr>
        <p:txBody>
          <a:bodyPr wrap="square" rtlCol="0">
            <a:spAutoFit/>
          </a:bodyPr>
          <a:lstStyle/>
          <a:p>
            <a:pPr marL="0" marR="0">
              <a:spcBef>
                <a:spcPts val="0"/>
              </a:spcBef>
              <a:spcAft>
                <a:spcPts val="0"/>
              </a:spcAft>
            </a:pPr>
            <a:r>
              <a:rPr lang="en-US" sz="1800" kern="1200" dirty="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rPr>
              <a:t>A</a:t>
            </a:r>
            <a:endParaRPr lang="en-US" sz="1200" dirty="0">
              <a:solidFill>
                <a:srgbClr val="FF0000"/>
              </a:solidFill>
              <a:effectLst/>
              <a:latin typeface="Times New Roman" panose="02020603050405020304" pitchFamily="18" charset="0"/>
              <a:ea typeface="Times New Roman" panose="02020603050405020304" pitchFamily="18" charset="0"/>
            </a:endParaRPr>
          </a:p>
        </p:txBody>
      </p:sp>
      <p:sp>
        <p:nvSpPr>
          <p:cNvPr id="14" name="TextBox 18"/>
          <p:cNvSpPr txBox="1"/>
          <p:nvPr/>
        </p:nvSpPr>
        <p:spPr>
          <a:xfrm>
            <a:off x="4298826" y="3685821"/>
            <a:ext cx="471805" cy="370205"/>
          </a:xfrm>
          <a:prstGeom prst="rect">
            <a:avLst/>
          </a:prstGeom>
          <a:noFill/>
        </p:spPr>
        <p:txBody>
          <a:bodyPr wrap="square" rtlCol="0">
            <a:spAutoFit/>
          </a:bodyPr>
          <a:lstStyle/>
          <a:p>
            <a:pPr marL="0" marR="0">
              <a:spcBef>
                <a:spcPts val="0"/>
              </a:spcBef>
              <a:spcAft>
                <a:spcPts val="0"/>
              </a:spcAft>
            </a:pPr>
            <a:r>
              <a:rPr lang="en-US" sz="1800" kern="1200" dirty="0" smtClean="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rPr>
              <a:t>B</a:t>
            </a:r>
            <a:endParaRPr lang="en-US" sz="1200" dirty="0">
              <a:solidFill>
                <a:srgbClr val="FF0000"/>
              </a:solidFill>
              <a:effectLst/>
              <a:latin typeface="Times New Roman" panose="02020603050405020304" pitchFamily="18" charset="0"/>
              <a:ea typeface="Times New Roman" panose="02020603050405020304" pitchFamily="18" charset="0"/>
            </a:endParaRPr>
          </a:p>
        </p:txBody>
      </p:sp>
      <p:sp>
        <p:nvSpPr>
          <p:cNvPr id="15" name="TextBox 18"/>
          <p:cNvSpPr txBox="1"/>
          <p:nvPr/>
        </p:nvSpPr>
        <p:spPr>
          <a:xfrm>
            <a:off x="5113869" y="3500718"/>
            <a:ext cx="471805" cy="370205"/>
          </a:xfrm>
          <a:prstGeom prst="rect">
            <a:avLst/>
          </a:prstGeom>
          <a:noFill/>
        </p:spPr>
        <p:txBody>
          <a:bodyPr wrap="square" rtlCol="0">
            <a:spAutoFit/>
          </a:bodyPr>
          <a:lstStyle/>
          <a:p>
            <a:pPr marL="0" marR="0">
              <a:spcBef>
                <a:spcPts val="0"/>
              </a:spcBef>
              <a:spcAft>
                <a:spcPts val="0"/>
              </a:spcAft>
            </a:pPr>
            <a:r>
              <a:rPr lang="en-US" sz="1800" kern="1200" dirty="0" smtClean="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rPr>
              <a:t>C</a:t>
            </a:r>
            <a:endParaRPr lang="en-US" sz="1200" dirty="0">
              <a:solidFill>
                <a:srgbClr val="FF0000"/>
              </a:solidFill>
              <a:effectLst/>
              <a:latin typeface="Times New Roman" panose="02020603050405020304" pitchFamily="18" charset="0"/>
              <a:ea typeface="Times New Roman" panose="02020603050405020304" pitchFamily="18" charset="0"/>
            </a:endParaRPr>
          </a:p>
        </p:txBody>
      </p:sp>
      <p:sp>
        <p:nvSpPr>
          <p:cNvPr id="16" name="TextBox 15"/>
          <p:cNvSpPr txBox="1"/>
          <p:nvPr/>
        </p:nvSpPr>
        <p:spPr>
          <a:xfrm>
            <a:off x="2219182" y="954556"/>
            <a:ext cx="1485976" cy="400110"/>
          </a:xfrm>
          <a:prstGeom prst="rect">
            <a:avLst/>
          </a:prstGeom>
          <a:noFill/>
        </p:spPr>
        <p:txBody>
          <a:bodyPr wrap="square" rtlCol="0">
            <a:spAutoFit/>
          </a:bodyPr>
          <a:lstStyle/>
          <a:p>
            <a:r>
              <a:rPr lang="en-US" sz="2000" dirty="0" smtClean="0"/>
              <a:t>GPR section</a:t>
            </a:r>
            <a:endParaRPr lang="en-US" sz="2000" dirty="0"/>
          </a:p>
        </p:txBody>
      </p:sp>
      <p:sp>
        <p:nvSpPr>
          <p:cNvPr id="17" name="TextBox 16"/>
          <p:cNvSpPr txBox="1"/>
          <p:nvPr/>
        </p:nvSpPr>
        <p:spPr>
          <a:xfrm>
            <a:off x="7987070" y="1015293"/>
            <a:ext cx="1954530" cy="369332"/>
          </a:xfrm>
          <a:prstGeom prst="rect">
            <a:avLst/>
          </a:prstGeom>
          <a:noFill/>
        </p:spPr>
        <p:txBody>
          <a:bodyPr wrap="square" rtlCol="0">
            <a:spAutoFit/>
          </a:bodyPr>
          <a:lstStyle/>
          <a:p>
            <a:r>
              <a:rPr lang="en-US" dirty="0" smtClean="0"/>
              <a:t>Depth = 0.57 m</a:t>
            </a:r>
            <a:endParaRPr lang="en-US" dirty="0"/>
          </a:p>
        </p:txBody>
      </p:sp>
    </p:spTree>
    <p:extLst>
      <p:ext uri="{BB962C8B-B14F-4D97-AF65-F5344CB8AC3E}">
        <p14:creationId xmlns:p14="http://schemas.microsoft.com/office/powerpoint/2010/main" val="104996515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Summary</a:t>
            </a:r>
            <a:endParaRPr lang="en-US" dirty="0"/>
          </a:p>
        </p:txBody>
      </p:sp>
      <p:sp>
        <p:nvSpPr>
          <p:cNvPr id="3" name="Content Placeholder 2"/>
          <p:cNvSpPr>
            <a:spLocks noGrp="1"/>
          </p:cNvSpPr>
          <p:nvPr>
            <p:ph idx="1"/>
          </p:nvPr>
        </p:nvSpPr>
        <p:spPr>
          <a:xfrm>
            <a:off x="372836" y="1175784"/>
            <a:ext cx="7391400" cy="4351338"/>
          </a:xfrm>
        </p:spPr>
        <p:txBody>
          <a:bodyPr/>
          <a:lstStyle/>
          <a:p>
            <a:pPr lvl="0"/>
            <a:r>
              <a:rPr lang="en-US" dirty="0" smtClean="0"/>
              <a:t>Culvert imaging is clear with 250 MHz</a:t>
            </a:r>
          </a:p>
          <a:p>
            <a:r>
              <a:rPr lang="en-US" dirty="0"/>
              <a:t>Velocities in South Houston is 0.08 m</a:t>
            </a:r>
            <a:r>
              <a:rPr lang="en-US" dirty="0" smtClean="0"/>
              <a:t>/ns</a:t>
            </a:r>
            <a:endParaRPr lang="en-US" dirty="0"/>
          </a:p>
          <a:p>
            <a:pPr lvl="0"/>
            <a:r>
              <a:rPr lang="en-US" dirty="0" smtClean="0"/>
              <a:t>Vaulted </a:t>
            </a:r>
            <a:r>
              <a:rPr lang="en-US" dirty="0"/>
              <a:t>b</a:t>
            </a:r>
            <a:r>
              <a:rPr lang="en-US" dirty="0" smtClean="0"/>
              <a:t>urials have distinct GPR signature</a:t>
            </a:r>
          </a:p>
          <a:p>
            <a:pPr lvl="0"/>
            <a:r>
              <a:rPr lang="en-US" dirty="0" smtClean="0"/>
              <a:t>Leads for unmarked burials marked by GPR</a:t>
            </a:r>
          </a:p>
          <a:p>
            <a:pPr lvl="0"/>
            <a:r>
              <a:rPr lang="en-US" dirty="0" smtClean="0"/>
              <a:t>Velocities in North Houston is 0.06 m/ns</a:t>
            </a:r>
            <a:endParaRPr lang="en-US" dirty="0"/>
          </a:p>
          <a:p>
            <a:endParaRPr lang="en-US" dirty="0"/>
          </a:p>
          <a:p>
            <a:endParaRPr lang="en-US" dirty="0"/>
          </a:p>
        </p:txBody>
      </p:sp>
      <p:sp>
        <p:nvSpPr>
          <p:cNvPr id="4" name="Slide Number Placeholder 3"/>
          <p:cNvSpPr>
            <a:spLocks noGrp="1"/>
          </p:cNvSpPr>
          <p:nvPr>
            <p:ph type="sldNum" sz="quarter" idx="12"/>
          </p:nvPr>
        </p:nvSpPr>
        <p:spPr/>
        <p:txBody>
          <a:bodyPr/>
          <a:lstStyle/>
          <a:p>
            <a:fld id="{C8D362CF-ED66-4009-A6C7-5E9E6A12D01A}" type="slidenum">
              <a:rPr lang="en-US" smtClean="0"/>
              <a:t>16</a:t>
            </a:fld>
            <a:endParaRPr lang="en-US"/>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20265"/>
          <a:stretch/>
        </p:blipFill>
        <p:spPr>
          <a:xfrm>
            <a:off x="7764236" y="1175784"/>
            <a:ext cx="4126697" cy="3881638"/>
          </a:xfrm>
          <a:prstGeom prst="rect">
            <a:avLst/>
          </a:prstGeom>
        </p:spPr>
      </p:pic>
    </p:spTree>
    <p:extLst>
      <p:ext uri="{BB962C8B-B14F-4D97-AF65-F5344CB8AC3E}">
        <p14:creationId xmlns:p14="http://schemas.microsoft.com/office/powerpoint/2010/main" val="176603527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Acknowledgement</a:t>
            </a:r>
            <a:endParaRPr lang="en-US" dirty="0"/>
          </a:p>
        </p:txBody>
      </p:sp>
      <p:sp>
        <p:nvSpPr>
          <p:cNvPr id="3" name="Content Placeholder 2"/>
          <p:cNvSpPr>
            <a:spLocks noGrp="1"/>
          </p:cNvSpPr>
          <p:nvPr>
            <p:ph idx="1"/>
          </p:nvPr>
        </p:nvSpPr>
        <p:spPr/>
        <p:txBody>
          <a:bodyPr>
            <a:normAutofit fontScale="85000" lnSpcReduction="20000"/>
          </a:bodyPr>
          <a:lstStyle/>
          <a:p>
            <a:r>
              <a:rPr lang="en-US" dirty="0"/>
              <a:t>Janet Flores, Brian </a:t>
            </a:r>
            <a:r>
              <a:rPr lang="en-US" dirty="0" err="1"/>
              <a:t>Kyser</a:t>
            </a:r>
            <a:r>
              <a:rPr lang="en-US" dirty="0"/>
              <a:t> and </a:t>
            </a:r>
            <a:r>
              <a:rPr lang="en-US" dirty="0" smtClean="0"/>
              <a:t>(Mueschke)</a:t>
            </a:r>
            <a:endParaRPr lang="en-US" dirty="0"/>
          </a:p>
          <a:p>
            <a:r>
              <a:rPr lang="en-US" dirty="0"/>
              <a:t>Rebecca Stone (</a:t>
            </a:r>
            <a:r>
              <a:rPr lang="en-US" dirty="0" err="1" smtClean="0"/>
              <a:t>Muschke</a:t>
            </a:r>
            <a:r>
              <a:rPr lang="en-US" dirty="0" smtClean="0"/>
              <a:t>)</a:t>
            </a:r>
            <a:endParaRPr lang="en-US" dirty="0"/>
          </a:p>
          <a:p>
            <a:r>
              <a:rPr lang="en-US" dirty="0" smtClean="0"/>
              <a:t>Dr. Robert Wiley </a:t>
            </a:r>
            <a:r>
              <a:rPr lang="en-US" dirty="0"/>
              <a:t>(Mueschke)</a:t>
            </a:r>
            <a:endParaRPr lang="en-US" dirty="0" smtClean="0"/>
          </a:p>
          <a:p>
            <a:r>
              <a:rPr lang="en-US" dirty="0" smtClean="0"/>
              <a:t>Li Chang (Mueschke &amp; culvert)</a:t>
            </a:r>
          </a:p>
          <a:p>
            <a:r>
              <a:rPr lang="en-US" dirty="0" err="1" smtClean="0"/>
              <a:t>Ady</a:t>
            </a:r>
            <a:r>
              <a:rPr lang="en-US" dirty="0" smtClean="0"/>
              <a:t> </a:t>
            </a:r>
            <a:r>
              <a:rPr lang="en-US" dirty="0" err="1" smtClean="0"/>
              <a:t>Geda</a:t>
            </a:r>
            <a:r>
              <a:rPr lang="en-US" dirty="0"/>
              <a:t> (Mueschke)</a:t>
            </a:r>
            <a:endParaRPr lang="en-US" dirty="0" smtClean="0"/>
          </a:p>
          <a:p>
            <a:r>
              <a:rPr lang="en-US" dirty="0" err="1" smtClean="0"/>
              <a:t>Hongru</a:t>
            </a:r>
            <a:r>
              <a:rPr lang="en-US" dirty="0" smtClean="0"/>
              <a:t> (Culvert)</a:t>
            </a:r>
          </a:p>
          <a:p>
            <a:r>
              <a:rPr lang="en-US" dirty="0" smtClean="0"/>
              <a:t>Marcus </a:t>
            </a:r>
            <a:r>
              <a:rPr lang="en-US" dirty="0" err="1" smtClean="0"/>
              <a:t>Zinecker</a:t>
            </a:r>
            <a:r>
              <a:rPr lang="en-US" dirty="0" smtClean="0"/>
              <a:t> </a:t>
            </a:r>
            <a:r>
              <a:rPr lang="en-US" dirty="0"/>
              <a:t>(Mueschke)</a:t>
            </a:r>
            <a:endParaRPr lang="en-US" dirty="0" smtClean="0"/>
          </a:p>
          <a:p>
            <a:r>
              <a:rPr lang="en-US" dirty="0" smtClean="0"/>
              <a:t>Yesenia Rivera </a:t>
            </a:r>
            <a:r>
              <a:rPr lang="en-US" dirty="0"/>
              <a:t>(Mueschke)</a:t>
            </a:r>
            <a:endParaRPr lang="en-US" dirty="0" smtClean="0"/>
          </a:p>
          <a:p>
            <a:r>
              <a:rPr lang="en-US" dirty="0" smtClean="0"/>
              <a:t>Joan-Marie Blanco </a:t>
            </a:r>
            <a:r>
              <a:rPr lang="en-US" dirty="0"/>
              <a:t>(Mueschke)</a:t>
            </a:r>
            <a:endParaRPr lang="en-US" dirty="0" smtClean="0"/>
          </a:p>
          <a:p>
            <a:r>
              <a:rPr lang="en-US" dirty="0" smtClean="0"/>
              <a:t>Vaughn </a:t>
            </a:r>
            <a:r>
              <a:rPr lang="en-US" dirty="0" err="1" smtClean="0"/>
              <a:t>Robla</a:t>
            </a:r>
            <a:r>
              <a:rPr lang="en-US" dirty="0" smtClean="0"/>
              <a:t> </a:t>
            </a:r>
            <a:r>
              <a:rPr lang="en-US" dirty="0"/>
              <a:t>(Mueschke)</a:t>
            </a:r>
            <a:endParaRPr lang="en-US" dirty="0" smtClean="0"/>
          </a:p>
          <a:p>
            <a:pPr marL="0" indent="0">
              <a:buNone/>
            </a:pPr>
            <a:endParaRPr lang="en-US" dirty="0" smtClean="0"/>
          </a:p>
          <a:p>
            <a:pPr marL="0" indent="0">
              <a:buNone/>
            </a:pPr>
            <a:endParaRPr lang="en-US" dirty="0"/>
          </a:p>
        </p:txBody>
      </p:sp>
      <p:sp>
        <p:nvSpPr>
          <p:cNvPr id="4" name="Slide Number Placeholder 3"/>
          <p:cNvSpPr>
            <a:spLocks noGrp="1"/>
          </p:cNvSpPr>
          <p:nvPr>
            <p:ph type="sldNum" sz="quarter" idx="12"/>
          </p:nvPr>
        </p:nvSpPr>
        <p:spPr/>
        <p:txBody>
          <a:bodyPr/>
          <a:lstStyle/>
          <a:p>
            <a:fld id="{C8D362CF-ED66-4009-A6C7-5E9E6A12D01A}" type="slidenum">
              <a:rPr lang="en-US" smtClean="0"/>
              <a:t>17</a:t>
            </a:fld>
            <a:endParaRPr lang="en-US"/>
          </a:p>
        </p:txBody>
      </p:sp>
      <p:pic>
        <p:nvPicPr>
          <p:cNvPr id="6" name="Picture 5"/>
          <p:cNvPicPr>
            <a:picLocks noChangeAspect="1"/>
          </p:cNvPicPr>
          <p:nvPr/>
        </p:nvPicPr>
        <p:blipFill>
          <a:blip r:embed="rId2"/>
          <a:stretch>
            <a:fillRect/>
          </a:stretch>
        </p:blipFill>
        <p:spPr>
          <a:xfrm rot="5400000">
            <a:off x="6932826" y="1728330"/>
            <a:ext cx="5052541" cy="3789406"/>
          </a:xfrm>
          <a:prstGeom prst="rect">
            <a:avLst/>
          </a:prstGeom>
        </p:spPr>
      </p:pic>
    </p:spTree>
    <p:extLst>
      <p:ext uri="{BB962C8B-B14F-4D97-AF65-F5344CB8AC3E}">
        <p14:creationId xmlns:p14="http://schemas.microsoft.com/office/powerpoint/2010/main" val="349177621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Numerical modeling results</a:t>
            </a:r>
            <a:endParaRPr lang="en-US" dirty="0"/>
          </a:p>
        </p:txBody>
      </p:sp>
      <p:pic>
        <p:nvPicPr>
          <p:cNvPr id="11" name="Picture 10"/>
          <p:cNvPicPr/>
          <p:nvPr/>
        </p:nvPicPr>
        <p:blipFill rotWithShape="1">
          <a:blip r:embed="rId2"/>
          <a:srcRect l="49888" t="4292" b="50458"/>
          <a:stretch/>
        </p:blipFill>
        <p:spPr bwMode="auto">
          <a:xfrm>
            <a:off x="291337" y="1070440"/>
            <a:ext cx="2903555" cy="2917666"/>
          </a:xfrm>
          <a:prstGeom prst="rect">
            <a:avLst/>
          </a:prstGeom>
          <a:ln>
            <a:noFill/>
          </a:ln>
          <a:extLst>
            <a:ext uri="{53640926-AAD7-44d8-BBD7-CCE9431645EC}">
              <a14:shadowObscured xmlns:a14="http://schemas.microsoft.com/office/drawing/2010/main" xmlns=""/>
            </a:ext>
          </a:extLst>
        </p:spPr>
      </p:pic>
      <p:pic>
        <p:nvPicPr>
          <p:cNvPr id="12" name="Picture 11"/>
          <p:cNvPicPr/>
          <p:nvPr/>
        </p:nvPicPr>
        <p:blipFill rotWithShape="1">
          <a:blip r:embed="rId3" cstate="print"/>
          <a:srcRect l="5050" t="6669" r="8081" b="4718"/>
          <a:stretch/>
        </p:blipFill>
        <p:spPr bwMode="auto">
          <a:xfrm>
            <a:off x="7469435" y="2914863"/>
            <a:ext cx="3227943" cy="3034245"/>
          </a:xfrm>
          <a:prstGeom prst="rect">
            <a:avLst/>
          </a:prstGeom>
          <a:ln>
            <a:noFill/>
          </a:ln>
          <a:extLst>
            <a:ext uri="{53640926-AAD7-44d8-BBD7-CCE9431645EC}">
              <a14:shadowObscured xmlns:a14="http://schemas.microsoft.com/office/drawing/2010/main" xmlns=""/>
            </a:ext>
          </a:extLst>
        </p:spPr>
      </p:pic>
      <p:pic>
        <p:nvPicPr>
          <p:cNvPr id="5" name="Picture 4"/>
          <p:cNvPicPr/>
          <p:nvPr/>
        </p:nvPicPr>
        <p:blipFill rotWithShape="1">
          <a:blip r:embed="rId2"/>
          <a:srcRect l="49888" t="51345" b="2361"/>
          <a:stretch/>
        </p:blipFill>
        <p:spPr bwMode="auto">
          <a:xfrm>
            <a:off x="3519378" y="1949984"/>
            <a:ext cx="3377182" cy="3194893"/>
          </a:xfrm>
          <a:prstGeom prst="rect">
            <a:avLst/>
          </a:prstGeom>
          <a:ln>
            <a:noFill/>
          </a:ln>
          <a:extLst>
            <a:ext uri="{53640926-AAD7-44d8-BBD7-CCE9431645EC}">
              <a14:shadowObscured xmlns:a14="http://schemas.microsoft.com/office/drawing/2010/main" xmlns=""/>
            </a:ext>
          </a:extLst>
        </p:spPr>
      </p:pic>
      <p:sp>
        <p:nvSpPr>
          <p:cNvPr id="3" name="TextBox 2"/>
          <p:cNvSpPr txBox="1"/>
          <p:nvPr/>
        </p:nvSpPr>
        <p:spPr>
          <a:xfrm>
            <a:off x="291337" y="4176802"/>
            <a:ext cx="2804403" cy="369332"/>
          </a:xfrm>
          <a:prstGeom prst="rect">
            <a:avLst/>
          </a:prstGeom>
          <a:noFill/>
        </p:spPr>
        <p:txBody>
          <a:bodyPr wrap="square" rtlCol="0">
            <a:spAutoFit/>
          </a:bodyPr>
          <a:lstStyle/>
          <a:p>
            <a:pPr algn="ctr"/>
            <a:r>
              <a:rPr lang="en-US" dirty="0" smtClean="0"/>
              <a:t>Dry clay</a:t>
            </a:r>
            <a:endParaRPr lang="en-US" dirty="0"/>
          </a:p>
        </p:txBody>
      </p:sp>
      <p:sp>
        <p:nvSpPr>
          <p:cNvPr id="7" name="TextBox 6"/>
          <p:cNvSpPr txBox="1"/>
          <p:nvPr/>
        </p:nvSpPr>
        <p:spPr>
          <a:xfrm>
            <a:off x="3627612" y="5187733"/>
            <a:ext cx="2804403" cy="369332"/>
          </a:xfrm>
          <a:prstGeom prst="rect">
            <a:avLst/>
          </a:prstGeom>
          <a:noFill/>
        </p:spPr>
        <p:txBody>
          <a:bodyPr wrap="square" rtlCol="0">
            <a:spAutoFit/>
          </a:bodyPr>
          <a:lstStyle/>
          <a:p>
            <a:pPr algn="ctr"/>
            <a:r>
              <a:rPr lang="en-US" dirty="0" smtClean="0"/>
              <a:t>Dry sand</a:t>
            </a:r>
            <a:endParaRPr lang="en-US" dirty="0"/>
          </a:p>
        </p:txBody>
      </p:sp>
      <p:sp>
        <p:nvSpPr>
          <p:cNvPr id="8" name="TextBox 7"/>
          <p:cNvSpPr txBox="1"/>
          <p:nvPr/>
        </p:nvSpPr>
        <p:spPr>
          <a:xfrm>
            <a:off x="7681204" y="5949108"/>
            <a:ext cx="2804403" cy="369332"/>
          </a:xfrm>
          <a:prstGeom prst="rect">
            <a:avLst/>
          </a:prstGeom>
          <a:noFill/>
        </p:spPr>
        <p:txBody>
          <a:bodyPr wrap="square" rtlCol="0">
            <a:spAutoFit/>
          </a:bodyPr>
          <a:lstStyle/>
          <a:p>
            <a:pPr algn="ctr"/>
            <a:r>
              <a:rPr lang="en-US" dirty="0" smtClean="0"/>
              <a:t>Concrete </a:t>
            </a:r>
            <a:r>
              <a:rPr lang="en-US" dirty="0" err="1" smtClean="0"/>
              <a:t>vs</a:t>
            </a:r>
            <a:r>
              <a:rPr lang="en-US" dirty="0" smtClean="0"/>
              <a:t> wooden closure</a:t>
            </a:r>
            <a:endParaRPr lang="en-US" dirty="0"/>
          </a:p>
        </p:txBody>
      </p:sp>
    </p:spTree>
    <p:extLst>
      <p:ext uri="{BB962C8B-B14F-4D97-AF65-F5344CB8AC3E}">
        <p14:creationId xmlns:p14="http://schemas.microsoft.com/office/powerpoint/2010/main" val="292071961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Outline</a:t>
            </a:r>
            <a:endParaRPr lang="en-US" dirty="0"/>
          </a:p>
        </p:txBody>
      </p:sp>
      <p:sp>
        <p:nvSpPr>
          <p:cNvPr id="3" name="Content Placeholder 2"/>
          <p:cNvSpPr>
            <a:spLocks noGrp="1"/>
          </p:cNvSpPr>
          <p:nvPr>
            <p:ph idx="1"/>
          </p:nvPr>
        </p:nvSpPr>
        <p:spPr>
          <a:xfrm>
            <a:off x="195648" y="1272746"/>
            <a:ext cx="10887075" cy="5418339"/>
          </a:xfrm>
        </p:spPr>
        <p:txBody>
          <a:bodyPr>
            <a:normAutofit/>
          </a:bodyPr>
          <a:lstStyle/>
          <a:p>
            <a:r>
              <a:rPr lang="en-US" dirty="0" smtClean="0">
                <a:solidFill>
                  <a:srgbClr val="FF0000"/>
                </a:solidFill>
              </a:rPr>
              <a:t>Introduction</a:t>
            </a:r>
          </a:p>
          <a:p>
            <a:pPr lvl="1"/>
            <a:r>
              <a:rPr lang="en-US" dirty="0" smtClean="0"/>
              <a:t>Ground penetrating radar (GPR) overview</a:t>
            </a:r>
          </a:p>
          <a:p>
            <a:pPr lvl="1"/>
            <a:r>
              <a:rPr lang="en-US" dirty="0" smtClean="0"/>
              <a:t>GPR data analysis cycle</a:t>
            </a:r>
          </a:p>
          <a:p>
            <a:r>
              <a:rPr lang="en-US" dirty="0" smtClean="0">
                <a:solidFill>
                  <a:srgbClr val="FF0000"/>
                </a:solidFill>
              </a:rPr>
              <a:t>Case studies</a:t>
            </a:r>
          </a:p>
          <a:p>
            <a:pPr lvl="1"/>
            <a:r>
              <a:rPr lang="en-US" dirty="0" smtClean="0"/>
              <a:t>La Marque – culvert imaging</a:t>
            </a:r>
          </a:p>
          <a:p>
            <a:pPr lvl="1"/>
            <a:r>
              <a:rPr lang="en-US" dirty="0" smtClean="0"/>
              <a:t>Mueschke Cemetery – detecting burials</a:t>
            </a:r>
          </a:p>
          <a:p>
            <a:r>
              <a:rPr lang="en-US" dirty="0" smtClean="0">
                <a:solidFill>
                  <a:srgbClr val="FF0000"/>
                </a:solidFill>
              </a:rPr>
              <a:t>Summary</a:t>
            </a:r>
          </a:p>
          <a:p>
            <a:r>
              <a:rPr lang="en-US" dirty="0" smtClean="0">
                <a:solidFill>
                  <a:srgbClr val="FF0000"/>
                </a:solidFill>
              </a:rPr>
              <a:t>Acknowledgement</a:t>
            </a:r>
          </a:p>
          <a:p>
            <a:pPr lvl="1"/>
            <a:endParaRPr lang="en-US" dirty="0" smtClean="0"/>
          </a:p>
          <a:p>
            <a:endParaRPr lang="en-US" dirty="0"/>
          </a:p>
        </p:txBody>
      </p:sp>
      <p:sp>
        <p:nvSpPr>
          <p:cNvPr id="4" name="Slide Number Placeholder 3"/>
          <p:cNvSpPr>
            <a:spLocks noGrp="1"/>
          </p:cNvSpPr>
          <p:nvPr>
            <p:ph type="sldNum" sz="quarter" idx="12"/>
          </p:nvPr>
        </p:nvSpPr>
        <p:spPr/>
        <p:txBody>
          <a:bodyPr/>
          <a:lstStyle/>
          <a:p>
            <a:fld id="{C8D362CF-ED66-4009-A6C7-5E9E6A12D01A}" type="slidenum">
              <a:rPr lang="en-US" smtClean="0"/>
              <a:t>2</a:t>
            </a:fld>
            <a:endParaRPr lang="en-US"/>
          </a:p>
        </p:txBody>
      </p:sp>
      <p:pic>
        <p:nvPicPr>
          <p:cNvPr id="5" name="Picture 4"/>
          <p:cNvPicPr>
            <a:picLocks noChangeAspect="1"/>
          </p:cNvPicPr>
          <p:nvPr/>
        </p:nvPicPr>
        <p:blipFill rotWithShape="1">
          <a:blip r:embed="rId3"/>
          <a:srcRect l="8683" r="3142"/>
          <a:stretch/>
        </p:blipFill>
        <p:spPr>
          <a:xfrm>
            <a:off x="7243370" y="1458098"/>
            <a:ext cx="4787992" cy="4072545"/>
          </a:xfrm>
          <a:prstGeom prst="rect">
            <a:avLst/>
          </a:prstGeom>
        </p:spPr>
      </p:pic>
    </p:spTree>
    <p:extLst>
      <p:ext uri="{BB962C8B-B14F-4D97-AF65-F5344CB8AC3E}">
        <p14:creationId xmlns:p14="http://schemas.microsoft.com/office/powerpoint/2010/main" val="241234732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Ground penetrating </a:t>
            </a:r>
            <a:r>
              <a:rPr lang="en-US" dirty="0"/>
              <a:t>r</a:t>
            </a:r>
            <a:r>
              <a:rPr lang="en-US" dirty="0" smtClean="0"/>
              <a:t>adar (GPR)</a:t>
            </a:r>
            <a:endParaRPr lang="en-US" dirty="0"/>
          </a:p>
        </p:txBody>
      </p:sp>
      <p:pic>
        <p:nvPicPr>
          <p:cNvPr id="4" name="Content Placeholder 3"/>
          <p:cNvPicPr>
            <a:picLocks noGrp="1" noChangeAspect="1"/>
          </p:cNvPicPr>
          <p:nvPr>
            <p:ph idx="1"/>
          </p:nvPr>
        </p:nvPicPr>
        <p:blipFill>
          <a:blip r:embed="rId3"/>
          <a:stretch>
            <a:fillRect/>
          </a:stretch>
        </p:blipFill>
        <p:spPr>
          <a:xfrm>
            <a:off x="193280" y="4360189"/>
            <a:ext cx="6440871" cy="1859930"/>
          </a:xfrm>
          <a:prstGeom prst="rect">
            <a:avLst/>
          </a:prstGeom>
        </p:spPr>
      </p:pic>
      <p:sp>
        <p:nvSpPr>
          <p:cNvPr id="5" name="Slide Number Placeholder 4"/>
          <p:cNvSpPr>
            <a:spLocks noGrp="1"/>
          </p:cNvSpPr>
          <p:nvPr>
            <p:ph type="sldNum" sz="quarter" idx="12"/>
          </p:nvPr>
        </p:nvSpPr>
        <p:spPr/>
        <p:txBody>
          <a:bodyPr/>
          <a:lstStyle/>
          <a:p>
            <a:fld id="{C8D362CF-ED66-4009-A6C7-5E9E6A12D01A}" type="slidenum">
              <a:rPr lang="en-US" smtClean="0"/>
              <a:t>3</a:t>
            </a:fld>
            <a:endParaRPr lang="en-US"/>
          </a:p>
        </p:txBody>
      </p:sp>
      <p:sp>
        <p:nvSpPr>
          <p:cNvPr id="6" name="Rectangle 5"/>
          <p:cNvSpPr/>
          <p:nvPr/>
        </p:nvSpPr>
        <p:spPr>
          <a:xfrm>
            <a:off x="838200" y="1704133"/>
            <a:ext cx="11353800" cy="2062103"/>
          </a:xfrm>
          <a:prstGeom prst="rect">
            <a:avLst/>
          </a:prstGeom>
        </p:spPr>
        <p:txBody>
          <a:bodyPr wrap="square">
            <a:spAutoFit/>
          </a:bodyPr>
          <a:lstStyle/>
          <a:p>
            <a:pPr marL="457200" indent="-457200">
              <a:buClr>
                <a:srgbClr val="FF0000"/>
              </a:buClr>
              <a:buFont typeface="Wingdings" panose="05000000000000000000" pitchFamily="2" charset="2"/>
              <a:buChar char="§"/>
            </a:pPr>
            <a:r>
              <a:rPr lang="en-US" sz="3200" dirty="0" smtClean="0"/>
              <a:t>Portable, fast, high-resolution &amp; immediate imaging. </a:t>
            </a:r>
          </a:p>
          <a:p>
            <a:pPr marL="457200" indent="-457200">
              <a:buClr>
                <a:srgbClr val="FF0000"/>
              </a:buClr>
              <a:buFont typeface="Wingdings" panose="05000000000000000000" pitchFamily="2" charset="2"/>
              <a:buChar char="§"/>
            </a:pPr>
            <a:r>
              <a:rPr lang="en-US" sz="3200" dirty="0" smtClean="0"/>
              <a:t>Frequency used: 100 MHz,  250 MHz &amp; 1000 </a:t>
            </a:r>
            <a:r>
              <a:rPr lang="en-US" sz="3200" dirty="0" err="1"/>
              <a:t>M</a:t>
            </a:r>
            <a:r>
              <a:rPr lang="en-US" sz="3200" dirty="0" err="1" smtClean="0"/>
              <a:t>Hz.</a:t>
            </a:r>
            <a:endParaRPr lang="en-US" sz="3200" dirty="0" smtClean="0"/>
          </a:p>
          <a:p>
            <a:pPr marL="457200" indent="-457200">
              <a:buClr>
                <a:srgbClr val="FF0000"/>
              </a:buClr>
              <a:buFont typeface="Wingdings" panose="05000000000000000000" pitchFamily="2" charset="2"/>
              <a:buChar char="§"/>
            </a:pPr>
            <a:r>
              <a:rPr lang="en-US" sz="3200" dirty="0" smtClean="0"/>
              <a:t>Dielectric constant in North Houston is 3-12.</a:t>
            </a:r>
          </a:p>
          <a:p>
            <a:pPr marL="457200" indent="-457200">
              <a:buClr>
                <a:srgbClr val="FF0000"/>
              </a:buClr>
              <a:buFont typeface="Wingdings" panose="05000000000000000000" pitchFamily="2" charset="2"/>
              <a:buChar char="§"/>
            </a:pPr>
            <a:r>
              <a:rPr lang="en-US" sz="3200" dirty="0" smtClean="0"/>
              <a:t>Soil composition is mostly clay.</a:t>
            </a:r>
          </a:p>
        </p:txBody>
      </p:sp>
      <p:sp>
        <p:nvSpPr>
          <p:cNvPr id="8" name="TextBox 7"/>
          <p:cNvSpPr txBox="1"/>
          <p:nvPr/>
        </p:nvSpPr>
        <p:spPr>
          <a:xfrm>
            <a:off x="2378740" y="5841609"/>
            <a:ext cx="1422552" cy="276999"/>
          </a:xfrm>
          <a:prstGeom prst="rect">
            <a:avLst/>
          </a:prstGeom>
          <a:noFill/>
        </p:spPr>
        <p:txBody>
          <a:bodyPr wrap="square" rtlCol="0">
            <a:spAutoFit/>
          </a:bodyPr>
          <a:lstStyle/>
          <a:p>
            <a:r>
              <a:rPr lang="en-US" sz="1200" dirty="0" smtClean="0">
                <a:solidFill>
                  <a:srgbClr val="002060"/>
                </a:solidFill>
              </a:rPr>
              <a:t>Sensor &amp; Software</a:t>
            </a:r>
            <a:endParaRPr lang="en-US" sz="1200" dirty="0">
              <a:solidFill>
                <a:srgbClr val="002060"/>
              </a:solidFill>
            </a:endParaRPr>
          </a:p>
        </p:txBody>
      </p:sp>
      <p:sp>
        <p:nvSpPr>
          <p:cNvPr id="7" name="Right Arrow 6"/>
          <p:cNvSpPr/>
          <p:nvPr/>
        </p:nvSpPr>
        <p:spPr>
          <a:xfrm>
            <a:off x="6771784" y="4973781"/>
            <a:ext cx="441816" cy="387035"/>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4"/>
          <a:stretch>
            <a:fillRect/>
          </a:stretch>
        </p:blipFill>
        <p:spPr>
          <a:xfrm>
            <a:off x="7354955" y="3978876"/>
            <a:ext cx="4610248" cy="2342754"/>
          </a:xfrm>
          <a:prstGeom prst="rect">
            <a:avLst/>
          </a:prstGeom>
        </p:spPr>
      </p:pic>
    </p:spTree>
    <p:extLst>
      <p:ext uri="{BB962C8B-B14F-4D97-AF65-F5344CB8AC3E}">
        <p14:creationId xmlns:p14="http://schemas.microsoft.com/office/powerpoint/2010/main" val="346522155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a:xfrm>
            <a:off x="282435" y="1096379"/>
            <a:ext cx="2661639" cy="1779379"/>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pic>
        <p:nvPicPr>
          <p:cNvPr id="13" name="Picture 12"/>
          <p:cNvPicPr>
            <a:picLocks noChangeAspect="1"/>
          </p:cNvPicPr>
          <p:nvPr/>
        </p:nvPicPr>
        <p:blipFill>
          <a:blip r:embed="rId3"/>
          <a:stretch>
            <a:fillRect/>
          </a:stretch>
        </p:blipFill>
        <p:spPr>
          <a:xfrm>
            <a:off x="3432130" y="1096379"/>
            <a:ext cx="2533925" cy="2411189"/>
          </a:xfrm>
          <a:prstGeom prst="rect">
            <a:avLst/>
          </a:prstGeom>
        </p:spPr>
      </p:pic>
      <p:pic>
        <p:nvPicPr>
          <p:cNvPr id="10" name="Picture 9"/>
          <p:cNvPicPr>
            <a:picLocks noChangeAspect="1"/>
          </p:cNvPicPr>
          <p:nvPr/>
        </p:nvPicPr>
        <p:blipFill>
          <a:blip r:embed="rId4"/>
          <a:stretch>
            <a:fillRect/>
          </a:stretch>
        </p:blipFill>
        <p:spPr>
          <a:xfrm>
            <a:off x="6379291" y="1117900"/>
            <a:ext cx="5439741" cy="5075438"/>
          </a:xfrm>
          <a:prstGeom prst="rect">
            <a:avLst/>
          </a:prstGeom>
        </p:spPr>
      </p:pic>
      <p:sp>
        <p:nvSpPr>
          <p:cNvPr id="2" name="Title 1"/>
          <p:cNvSpPr>
            <a:spLocks noGrp="1"/>
          </p:cNvSpPr>
          <p:nvPr>
            <p:ph type="title"/>
          </p:nvPr>
        </p:nvSpPr>
        <p:spPr/>
        <p:txBody>
          <a:bodyPr>
            <a:normAutofit fontScale="90000"/>
          </a:bodyPr>
          <a:lstStyle/>
          <a:p>
            <a:r>
              <a:rPr lang="en-US" dirty="0" smtClean="0"/>
              <a:t>GPR data analysis procedure</a:t>
            </a:r>
            <a:endParaRPr lang="en-US" dirty="0"/>
          </a:p>
        </p:txBody>
      </p:sp>
      <p:sp>
        <p:nvSpPr>
          <p:cNvPr id="4" name="Slide Number Placeholder 3"/>
          <p:cNvSpPr>
            <a:spLocks noGrp="1"/>
          </p:cNvSpPr>
          <p:nvPr>
            <p:ph type="sldNum" sz="quarter" idx="12"/>
          </p:nvPr>
        </p:nvSpPr>
        <p:spPr/>
        <p:txBody>
          <a:bodyPr/>
          <a:lstStyle/>
          <a:p>
            <a:fld id="{C8D362CF-ED66-4009-A6C7-5E9E6A12D01A}" type="slidenum">
              <a:rPr lang="en-US" smtClean="0"/>
              <a:t>4</a:t>
            </a:fld>
            <a:endParaRPr lang="en-US"/>
          </a:p>
        </p:txBody>
      </p:sp>
      <p:sp>
        <p:nvSpPr>
          <p:cNvPr id="6" name="AutoShape 36"/>
          <p:cNvSpPr>
            <a:spLocks noGrp="1" noChangeArrowheads="1"/>
          </p:cNvSpPr>
          <p:nvPr>
            <p:ph idx="1"/>
          </p:nvPr>
        </p:nvSpPr>
        <p:spPr bwMode="auto">
          <a:xfrm>
            <a:off x="406945" y="1589813"/>
            <a:ext cx="2411730" cy="1097280"/>
          </a:xfrm>
          <a:prstGeom prst="roundRect">
            <a:avLst>
              <a:gd name="adj" fmla="val 16667"/>
            </a:avLst>
          </a:prstGeom>
          <a:solidFill>
            <a:schemeClr val="bg1"/>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noAutofit/>
          </a:bodyPr>
          <a:lstStyle/>
          <a:p>
            <a:r>
              <a:rPr lang="en-US" sz="1600" b="1" dirty="0" smtClean="0"/>
              <a:t>Survey design</a:t>
            </a:r>
          </a:p>
          <a:p>
            <a:r>
              <a:rPr lang="en-US" sz="1600" b="1" dirty="0" smtClean="0"/>
              <a:t>Frequency selection</a:t>
            </a:r>
            <a:endParaRPr lang="en-US" sz="1600" b="1" dirty="0"/>
          </a:p>
        </p:txBody>
      </p:sp>
      <p:sp>
        <p:nvSpPr>
          <p:cNvPr id="7" name="AutoShape 36"/>
          <p:cNvSpPr txBox="1">
            <a:spLocks noChangeArrowheads="1"/>
          </p:cNvSpPr>
          <p:nvPr/>
        </p:nvSpPr>
        <p:spPr bwMode="auto">
          <a:xfrm>
            <a:off x="3595313" y="1523382"/>
            <a:ext cx="2253499" cy="1765163"/>
          </a:xfrm>
          <a:prstGeom prst="roundRect">
            <a:avLst>
              <a:gd name="adj" fmla="val 16667"/>
            </a:avLst>
          </a:prstGeom>
          <a:solidFill>
            <a:schemeClr val="bg1"/>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rtlCol="0" anchor="ctr">
            <a:normAutofit fontScale="25000" lnSpcReduction="20000"/>
          </a:bodyPr>
          <a:lstStyle>
            <a:lvl1pPr marL="457200" indent="-457200" algn="l" defTabSz="914400" rtl="0" eaLnBrk="1" latinLnBrk="0" hangingPunct="1">
              <a:lnSpc>
                <a:spcPct val="90000"/>
              </a:lnSpc>
              <a:spcBef>
                <a:spcPts val="1000"/>
              </a:spcBef>
              <a:buClr>
                <a:srgbClr val="FF0000"/>
              </a:buClr>
              <a:buFont typeface="Wingdings" panose="05000000000000000000" pitchFamily="2" charset="2"/>
              <a:buChar char="§"/>
              <a:defRPr sz="3200" kern="1200">
                <a:solidFill>
                  <a:schemeClr val="tx1"/>
                </a:solidFill>
                <a:latin typeface="+mn-lt"/>
                <a:ea typeface="+mn-ea"/>
                <a:cs typeface="+mn-cs"/>
              </a:defRPr>
            </a:lvl1pPr>
            <a:lvl2pPr marL="800100" indent="-342900" algn="l" defTabSz="914400" rtl="0" eaLnBrk="1" latinLnBrk="0" hangingPunct="1">
              <a:lnSpc>
                <a:spcPct val="90000"/>
              </a:lnSpc>
              <a:spcBef>
                <a:spcPts val="500"/>
              </a:spcBef>
              <a:buClr>
                <a:srgbClr val="FF0000"/>
              </a:buClr>
              <a:buFont typeface="Wingdings" panose="05000000000000000000" pitchFamily="2" charset="2"/>
              <a:buChar char="§"/>
              <a:defRPr sz="2800" kern="1200">
                <a:solidFill>
                  <a:schemeClr val="tx1"/>
                </a:solidFill>
                <a:latin typeface="+mn-lt"/>
                <a:ea typeface="+mn-ea"/>
                <a:cs typeface="+mn-cs"/>
              </a:defRPr>
            </a:lvl2pPr>
            <a:lvl3pPr marL="1257300" indent="-342900" algn="l" defTabSz="914400" rtl="0" eaLnBrk="1" latinLnBrk="0" hangingPunct="1">
              <a:lnSpc>
                <a:spcPct val="90000"/>
              </a:lnSpc>
              <a:spcBef>
                <a:spcPts val="500"/>
              </a:spcBef>
              <a:buClr>
                <a:srgbClr val="FF0000"/>
              </a:buClr>
              <a:buFont typeface="Wingdings" panose="05000000000000000000" pitchFamily="2" charset="2"/>
              <a:buChar char="§"/>
              <a:defRPr sz="2000" kern="1200">
                <a:solidFill>
                  <a:schemeClr val="tx1"/>
                </a:solidFill>
                <a:latin typeface="+mn-lt"/>
                <a:ea typeface="+mn-ea"/>
                <a:cs typeface="+mn-cs"/>
              </a:defRPr>
            </a:lvl3pPr>
            <a:lvl4pPr marL="1657350" indent="-285750" algn="l" defTabSz="914400" rtl="0" eaLnBrk="1" latinLnBrk="0" hangingPunct="1">
              <a:lnSpc>
                <a:spcPct val="90000"/>
              </a:lnSpc>
              <a:spcBef>
                <a:spcPts val="500"/>
              </a:spcBef>
              <a:buClr>
                <a:srgbClr val="FF0000"/>
              </a:buClr>
              <a:buFont typeface="Wingdings" panose="05000000000000000000" pitchFamily="2" charset="2"/>
              <a:buChar char="§"/>
              <a:defRPr sz="1800" kern="1200">
                <a:solidFill>
                  <a:schemeClr val="tx1"/>
                </a:solidFill>
                <a:latin typeface="+mn-lt"/>
                <a:ea typeface="+mn-ea"/>
                <a:cs typeface="+mn-cs"/>
              </a:defRPr>
            </a:lvl4pPr>
            <a:lvl5pPr marL="2114550" indent="-285750" algn="l" defTabSz="914400" rtl="0" eaLnBrk="1" latinLnBrk="0" hangingPunct="1">
              <a:lnSpc>
                <a:spcPct val="90000"/>
              </a:lnSpc>
              <a:spcBef>
                <a:spcPts val="500"/>
              </a:spcBef>
              <a:buClr>
                <a:srgbClr val="FF0000"/>
              </a:buClr>
              <a:buFont typeface="Wingdings" panose="05000000000000000000" pitchFamily="2"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700" b="1" dirty="0" smtClean="0"/>
              <a:t> </a:t>
            </a:r>
          </a:p>
          <a:p>
            <a:endParaRPr lang="en-US" sz="5600" b="1" dirty="0"/>
          </a:p>
          <a:p>
            <a:endParaRPr lang="en-US" sz="5600" b="1" dirty="0" smtClean="0"/>
          </a:p>
          <a:p>
            <a:endParaRPr lang="en-US" sz="5600" b="1" dirty="0"/>
          </a:p>
          <a:p>
            <a:r>
              <a:rPr lang="en-US" sz="5600" b="1" dirty="0" smtClean="0"/>
              <a:t>Time zero correction</a:t>
            </a:r>
          </a:p>
          <a:p>
            <a:r>
              <a:rPr lang="en-US" sz="5600" b="1" dirty="0" err="1" smtClean="0"/>
              <a:t>Deconvolution</a:t>
            </a:r>
            <a:endParaRPr lang="en-US" sz="5600" b="1" dirty="0" smtClean="0"/>
          </a:p>
          <a:p>
            <a:r>
              <a:rPr lang="en-US" sz="5600" b="1" dirty="0" err="1" smtClean="0"/>
              <a:t>Dewow</a:t>
            </a:r>
            <a:endParaRPr lang="en-US" sz="5600" b="1" dirty="0" smtClean="0"/>
          </a:p>
          <a:p>
            <a:r>
              <a:rPr lang="en-US" sz="5600" b="1" dirty="0" smtClean="0"/>
              <a:t>Gain</a:t>
            </a:r>
            <a:endParaRPr lang="en-US" sz="5600" b="1" dirty="0"/>
          </a:p>
          <a:p>
            <a:r>
              <a:rPr lang="en-US" sz="5600" b="1" dirty="0" smtClean="0"/>
              <a:t>Filtering</a:t>
            </a:r>
          </a:p>
          <a:p>
            <a:r>
              <a:rPr lang="en-US" sz="5600" b="1" dirty="0"/>
              <a:t>Background removal</a:t>
            </a:r>
          </a:p>
          <a:p>
            <a:endParaRPr lang="en-US" sz="5600" b="1" dirty="0" smtClean="0"/>
          </a:p>
          <a:p>
            <a:endParaRPr lang="en-US" sz="5600" b="1" dirty="0"/>
          </a:p>
          <a:p>
            <a:endParaRPr lang="en-US" sz="5600" b="1" dirty="0" smtClean="0"/>
          </a:p>
          <a:p>
            <a:pPr marL="0" indent="0">
              <a:buNone/>
            </a:pPr>
            <a:endParaRPr lang="en-US" sz="1200" dirty="0"/>
          </a:p>
        </p:txBody>
      </p:sp>
      <p:sp>
        <p:nvSpPr>
          <p:cNvPr id="8" name="AutoShape 36"/>
          <p:cNvSpPr txBox="1">
            <a:spLocks noChangeArrowheads="1"/>
          </p:cNvSpPr>
          <p:nvPr/>
        </p:nvSpPr>
        <p:spPr bwMode="auto">
          <a:xfrm>
            <a:off x="7043553" y="1781892"/>
            <a:ext cx="1958340" cy="1017788"/>
          </a:xfrm>
          <a:prstGeom prst="roundRect">
            <a:avLst>
              <a:gd name="adj" fmla="val 16667"/>
            </a:avLst>
          </a:prstGeom>
          <a:solidFill>
            <a:schemeClr val="bg1"/>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rtlCol="0" anchor="ctr">
            <a:normAutofit/>
          </a:bodyPr>
          <a:lstStyle>
            <a:lvl1pPr marL="457200" indent="-457200" algn="l" defTabSz="914400" rtl="0" eaLnBrk="1" latinLnBrk="0" hangingPunct="1">
              <a:lnSpc>
                <a:spcPct val="90000"/>
              </a:lnSpc>
              <a:spcBef>
                <a:spcPts val="1000"/>
              </a:spcBef>
              <a:buClr>
                <a:srgbClr val="FF0000"/>
              </a:buClr>
              <a:buFont typeface="Wingdings" panose="05000000000000000000" pitchFamily="2" charset="2"/>
              <a:buChar char="§"/>
              <a:defRPr sz="3200" kern="1200">
                <a:solidFill>
                  <a:schemeClr val="tx1"/>
                </a:solidFill>
                <a:latin typeface="+mn-lt"/>
                <a:ea typeface="+mn-ea"/>
                <a:cs typeface="+mn-cs"/>
              </a:defRPr>
            </a:lvl1pPr>
            <a:lvl2pPr marL="800100" indent="-342900" algn="l" defTabSz="914400" rtl="0" eaLnBrk="1" latinLnBrk="0" hangingPunct="1">
              <a:lnSpc>
                <a:spcPct val="90000"/>
              </a:lnSpc>
              <a:spcBef>
                <a:spcPts val="500"/>
              </a:spcBef>
              <a:buClr>
                <a:srgbClr val="FF0000"/>
              </a:buClr>
              <a:buFont typeface="Wingdings" panose="05000000000000000000" pitchFamily="2" charset="2"/>
              <a:buChar char="§"/>
              <a:defRPr sz="2800" kern="1200">
                <a:solidFill>
                  <a:schemeClr val="tx1"/>
                </a:solidFill>
                <a:latin typeface="+mn-lt"/>
                <a:ea typeface="+mn-ea"/>
                <a:cs typeface="+mn-cs"/>
              </a:defRPr>
            </a:lvl2pPr>
            <a:lvl3pPr marL="1257300" indent="-342900" algn="l" defTabSz="914400" rtl="0" eaLnBrk="1" latinLnBrk="0" hangingPunct="1">
              <a:lnSpc>
                <a:spcPct val="90000"/>
              </a:lnSpc>
              <a:spcBef>
                <a:spcPts val="500"/>
              </a:spcBef>
              <a:buClr>
                <a:srgbClr val="FF0000"/>
              </a:buClr>
              <a:buFont typeface="Wingdings" panose="05000000000000000000" pitchFamily="2" charset="2"/>
              <a:buChar char="§"/>
              <a:defRPr sz="2000" kern="1200">
                <a:solidFill>
                  <a:schemeClr val="tx1"/>
                </a:solidFill>
                <a:latin typeface="+mn-lt"/>
                <a:ea typeface="+mn-ea"/>
                <a:cs typeface="+mn-cs"/>
              </a:defRPr>
            </a:lvl3pPr>
            <a:lvl4pPr marL="1657350" indent="-285750" algn="l" defTabSz="914400" rtl="0" eaLnBrk="1" latinLnBrk="0" hangingPunct="1">
              <a:lnSpc>
                <a:spcPct val="90000"/>
              </a:lnSpc>
              <a:spcBef>
                <a:spcPts val="500"/>
              </a:spcBef>
              <a:buClr>
                <a:srgbClr val="FF0000"/>
              </a:buClr>
              <a:buFont typeface="Wingdings" panose="05000000000000000000" pitchFamily="2" charset="2"/>
              <a:buChar char="§"/>
              <a:defRPr sz="1800" kern="1200">
                <a:solidFill>
                  <a:schemeClr val="tx1"/>
                </a:solidFill>
                <a:latin typeface="+mn-lt"/>
                <a:ea typeface="+mn-ea"/>
                <a:cs typeface="+mn-cs"/>
              </a:defRPr>
            </a:lvl4pPr>
            <a:lvl5pPr marL="2114550" indent="-285750" algn="l" defTabSz="914400" rtl="0" eaLnBrk="1" latinLnBrk="0" hangingPunct="1">
              <a:lnSpc>
                <a:spcPct val="90000"/>
              </a:lnSpc>
              <a:spcBef>
                <a:spcPts val="500"/>
              </a:spcBef>
              <a:buClr>
                <a:srgbClr val="FF0000"/>
              </a:buClr>
              <a:buFont typeface="Wingdings" panose="05000000000000000000" pitchFamily="2"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600" b="1" dirty="0" smtClean="0"/>
              <a:t>Forward modeling</a:t>
            </a:r>
            <a:endParaRPr lang="en-US" sz="1600" b="1" dirty="0"/>
          </a:p>
        </p:txBody>
      </p:sp>
      <p:sp>
        <p:nvSpPr>
          <p:cNvPr id="21" name="Rectangle 20"/>
          <p:cNvSpPr/>
          <p:nvPr/>
        </p:nvSpPr>
        <p:spPr>
          <a:xfrm>
            <a:off x="602403" y="1180190"/>
            <a:ext cx="1730410" cy="369332"/>
          </a:xfrm>
          <a:prstGeom prst="rect">
            <a:avLst/>
          </a:prstGeom>
        </p:spPr>
        <p:txBody>
          <a:bodyPr wrap="none">
            <a:spAutoFit/>
          </a:bodyPr>
          <a:lstStyle/>
          <a:p>
            <a:r>
              <a:rPr lang="en-US" b="1" dirty="0">
                <a:solidFill>
                  <a:schemeClr val="bg1"/>
                </a:solidFill>
                <a:cs typeface="Arial" panose="020B0604020202020204" pitchFamily="34" charset="0"/>
              </a:rPr>
              <a:t>Data acquisition</a:t>
            </a:r>
          </a:p>
        </p:txBody>
      </p:sp>
      <p:sp>
        <p:nvSpPr>
          <p:cNvPr id="22" name="Rectangle 21"/>
          <p:cNvSpPr/>
          <p:nvPr/>
        </p:nvSpPr>
        <p:spPr>
          <a:xfrm>
            <a:off x="3851327" y="1117900"/>
            <a:ext cx="1695529" cy="369332"/>
          </a:xfrm>
          <a:prstGeom prst="rect">
            <a:avLst/>
          </a:prstGeom>
        </p:spPr>
        <p:txBody>
          <a:bodyPr wrap="none">
            <a:spAutoFit/>
          </a:bodyPr>
          <a:lstStyle/>
          <a:p>
            <a:r>
              <a:rPr lang="en-US" b="1" dirty="0">
                <a:solidFill>
                  <a:schemeClr val="bg1"/>
                </a:solidFill>
                <a:cs typeface="Arial" panose="020B0604020202020204" pitchFamily="34" charset="0"/>
              </a:rPr>
              <a:t>Data </a:t>
            </a:r>
            <a:r>
              <a:rPr lang="en-US" b="1" dirty="0" smtClean="0">
                <a:solidFill>
                  <a:schemeClr val="bg1"/>
                </a:solidFill>
                <a:cs typeface="Arial" panose="020B0604020202020204" pitchFamily="34" charset="0"/>
              </a:rPr>
              <a:t>processing</a:t>
            </a:r>
            <a:endParaRPr lang="en-US" b="1" dirty="0">
              <a:solidFill>
                <a:schemeClr val="bg1"/>
              </a:solidFill>
              <a:cs typeface="Arial" panose="020B0604020202020204" pitchFamily="34" charset="0"/>
            </a:endParaRPr>
          </a:p>
        </p:txBody>
      </p:sp>
      <p:sp>
        <p:nvSpPr>
          <p:cNvPr id="23" name="Rectangle 22"/>
          <p:cNvSpPr/>
          <p:nvPr/>
        </p:nvSpPr>
        <p:spPr>
          <a:xfrm>
            <a:off x="8534286" y="1226622"/>
            <a:ext cx="1440394" cy="369332"/>
          </a:xfrm>
          <a:prstGeom prst="rect">
            <a:avLst/>
          </a:prstGeom>
        </p:spPr>
        <p:txBody>
          <a:bodyPr wrap="none">
            <a:spAutoFit/>
          </a:bodyPr>
          <a:lstStyle/>
          <a:p>
            <a:r>
              <a:rPr lang="en-US" b="1" dirty="0">
                <a:solidFill>
                  <a:schemeClr val="bg1"/>
                </a:solidFill>
                <a:cs typeface="Arial" panose="020B0604020202020204" pitchFamily="34" charset="0"/>
              </a:rPr>
              <a:t>Data </a:t>
            </a:r>
            <a:r>
              <a:rPr lang="en-US" b="1" dirty="0" smtClean="0">
                <a:solidFill>
                  <a:schemeClr val="bg1"/>
                </a:solidFill>
                <a:cs typeface="Arial" panose="020B0604020202020204" pitchFamily="34" charset="0"/>
              </a:rPr>
              <a:t>analysis</a:t>
            </a:r>
            <a:endParaRPr lang="en-US" b="1" dirty="0">
              <a:solidFill>
                <a:schemeClr val="bg1"/>
              </a:solidFill>
              <a:cs typeface="Arial" panose="020B0604020202020204" pitchFamily="34" charset="0"/>
            </a:endParaRPr>
          </a:p>
        </p:txBody>
      </p:sp>
      <p:sp>
        <p:nvSpPr>
          <p:cNvPr id="24" name="Rectangle 23"/>
          <p:cNvSpPr/>
          <p:nvPr/>
        </p:nvSpPr>
        <p:spPr>
          <a:xfrm>
            <a:off x="370117" y="4211315"/>
            <a:ext cx="5358999" cy="1922574"/>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 </a:t>
            </a:r>
            <a:endParaRPr lang="en-US" b="1" dirty="0"/>
          </a:p>
        </p:txBody>
      </p:sp>
      <p:sp>
        <p:nvSpPr>
          <p:cNvPr id="25" name="AutoShape 36"/>
          <p:cNvSpPr txBox="1">
            <a:spLocks noChangeArrowheads="1"/>
          </p:cNvSpPr>
          <p:nvPr/>
        </p:nvSpPr>
        <p:spPr bwMode="auto">
          <a:xfrm>
            <a:off x="602403" y="4560531"/>
            <a:ext cx="2185848" cy="1196578"/>
          </a:xfrm>
          <a:prstGeom prst="roundRect">
            <a:avLst>
              <a:gd name="adj" fmla="val 16667"/>
            </a:avLst>
          </a:prstGeom>
          <a:solidFill>
            <a:schemeClr val="bg1"/>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rtlCol="0" anchor="ctr">
            <a:normAutofit/>
          </a:bodyPr>
          <a:lstStyle>
            <a:lvl1pPr marL="457200" indent="-457200" algn="l" defTabSz="914400" rtl="0" eaLnBrk="1" latinLnBrk="0" hangingPunct="1">
              <a:lnSpc>
                <a:spcPct val="90000"/>
              </a:lnSpc>
              <a:spcBef>
                <a:spcPts val="1000"/>
              </a:spcBef>
              <a:buClr>
                <a:srgbClr val="FF0000"/>
              </a:buClr>
              <a:buFont typeface="Wingdings" panose="05000000000000000000" pitchFamily="2" charset="2"/>
              <a:buChar char="§"/>
              <a:defRPr sz="3200" kern="1200">
                <a:solidFill>
                  <a:schemeClr val="tx1"/>
                </a:solidFill>
                <a:latin typeface="+mn-lt"/>
                <a:ea typeface="+mn-ea"/>
                <a:cs typeface="+mn-cs"/>
              </a:defRPr>
            </a:lvl1pPr>
            <a:lvl2pPr marL="800100" indent="-342900" algn="l" defTabSz="914400" rtl="0" eaLnBrk="1" latinLnBrk="0" hangingPunct="1">
              <a:lnSpc>
                <a:spcPct val="90000"/>
              </a:lnSpc>
              <a:spcBef>
                <a:spcPts val="500"/>
              </a:spcBef>
              <a:buClr>
                <a:srgbClr val="FF0000"/>
              </a:buClr>
              <a:buFont typeface="Wingdings" panose="05000000000000000000" pitchFamily="2" charset="2"/>
              <a:buChar char="§"/>
              <a:defRPr sz="2800" kern="1200">
                <a:solidFill>
                  <a:schemeClr val="tx1"/>
                </a:solidFill>
                <a:latin typeface="+mn-lt"/>
                <a:ea typeface="+mn-ea"/>
                <a:cs typeface="+mn-cs"/>
              </a:defRPr>
            </a:lvl2pPr>
            <a:lvl3pPr marL="1257300" indent="-342900" algn="l" defTabSz="914400" rtl="0" eaLnBrk="1" latinLnBrk="0" hangingPunct="1">
              <a:lnSpc>
                <a:spcPct val="90000"/>
              </a:lnSpc>
              <a:spcBef>
                <a:spcPts val="500"/>
              </a:spcBef>
              <a:buClr>
                <a:srgbClr val="FF0000"/>
              </a:buClr>
              <a:buFont typeface="Wingdings" panose="05000000000000000000" pitchFamily="2" charset="2"/>
              <a:buChar char="§"/>
              <a:defRPr sz="2000" kern="1200">
                <a:solidFill>
                  <a:schemeClr val="tx1"/>
                </a:solidFill>
                <a:latin typeface="+mn-lt"/>
                <a:ea typeface="+mn-ea"/>
                <a:cs typeface="+mn-cs"/>
              </a:defRPr>
            </a:lvl3pPr>
            <a:lvl4pPr marL="1657350" indent="-285750" algn="l" defTabSz="914400" rtl="0" eaLnBrk="1" latinLnBrk="0" hangingPunct="1">
              <a:lnSpc>
                <a:spcPct val="90000"/>
              </a:lnSpc>
              <a:spcBef>
                <a:spcPts val="500"/>
              </a:spcBef>
              <a:buClr>
                <a:srgbClr val="FF0000"/>
              </a:buClr>
              <a:buFont typeface="Wingdings" panose="05000000000000000000" pitchFamily="2" charset="2"/>
              <a:buChar char="§"/>
              <a:defRPr sz="1800" kern="1200">
                <a:solidFill>
                  <a:schemeClr val="tx1"/>
                </a:solidFill>
                <a:latin typeface="+mn-lt"/>
                <a:ea typeface="+mn-ea"/>
                <a:cs typeface="+mn-cs"/>
              </a:defRPr>
            </a:lvl4pPr>
            <a:lvl5pPr marL="2114550" indent="-285750" algn="l" defTabSz="914400" rtl="0" eaLnBrk="1" latinLnBrk="0" hangingPunct="1">
              <a:lnSpc>
                <a:spcPct val="90000"/>
              </a:lnSpc>
              <a:spcBef>
                <a:spcPts val="500"/>
              </a:spcBef>
              <a:buClr>
                <a:srgbClr val="FF0000"/>
              </a:buClr>
              <a:buFont typeface="Wingdings" panose="05000000000000000000" pitchFamily="2"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700" b="1" dirty="0" smtClean="0"/>
              <a:t>Depth slice</a:t>
            </a:r>
            <a:endParaRPr lang="en-US" sz="1200" dirty="0"/>
          </a:p>
        </p:txBody>
      </p:sp>
      <p:sp>
        <p:nvSpPr>
          <p:cNvPr id="26" name="Rectangle 25"/>
          <p:cNvSpPr/>
          <p:nvPr/>
        </p:nvSpPr>
        <p:spPr>
          <a:xfrm>
            <a:off x="2033665" y="4211315"/>
            <a:ext cx="2027927" cy="369332"/>
          </a:xfrm>
          <a:prstGeom prst="rect">
            <a:avLst/>
          </a:prstGeom>
        </p:spPr>
        <p:txBody>
          <a:bodyPr wrap="none">
            <a:spAutoFit/>
          </a:bodyPr>
          <a:lstStyle/>
          <a:p>
            <a:r>
              <a:rPr lang="en-US" b="1" dirty="0">
                <a:solidFill>
                  <a:schemeClr val="bg1"/>
                </a:solidFill>
                <a:cs typeface="Arial" panose="020B0604020202020204" pitchFamily="34" charset="0"/>
              </a:rPr>
              <a:t>Data interpretation</a:t>
            </a:r>
          </a:p>
        </p:txBody>
      </p:sp>
      <p:sp>
        <p:nvSpPr>
          <p:cNvPr id="16" name="AutoShape 36"/>
          <p:cNvSpPr txBox="1">
            <a:spLocks noChangeArrowheads="1"/>
          </p:cNvSpPr>
          <p:nvPr/>
        </p:nvSpPr>
        <p:spPr bwMode="auto">
          <a:xfrm>
            <a:off x="9371779" y="1780104"/>
            <a:ext cx="1958340" cy="1017788"/>
          </a:xfrm>
          <a:prstGeom prst="roundRect">
            <a:avLst>
              <a:gd name="adj" fmla="val 16667"/>
            </a:avLst>
          </a:prstGeom>
          <a:solidFill>
            <a:schemeClr val="bg1"/>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rtlCol="0" anchor="ctr">
            <a:normAutofit/>
          </a:bodyPr>
          <a:lstStyle>
            <a:lvl1pPr marL="457200" indent="-457200" algn="l" defTabSz="914400" rtl="0" eaLnBrk="1" latinLnBrk="0" hangingPunct="1">
              <a:lnSpc>
                <a:spcPct val="90000"/>
              </a:lnSpc>
              <a:spcBef>
                <a:spcPts val="1000"/>
              </a:spcBef>
              <a:buClr>
                <a:srgbClr val="FF0000"/>
              </a:buClr>
              <a:buFont typeface="Wingdings" panose="05000000000000000000" pitchFamily="2" charset="2"/>
              <a:buChar char="§"/>
              <a:defRPr sz="3200" kern="1200">
                <a:solidFill>
                  <a:schemeClr val="tx1"/>
                </a:solidFill>
                <a:latin typeface="+mn-lt"/>
                <a:ea typeface="+mn-ea"/>
                <a:cs typeface="+mn-cs"/>
              </a:defRPr>
            </a:lvl1pPr>
            <a:lvl2pPr marL="800100" indent="-342900" algn="l" defTabSz="914400" rtl="0" eaLnBrk="1" latinLnBrk="0" hangingPunct="1">
              <a:lnSpc>
                <a:spcPct val="90000"/>
              </a:lnSpc>
              <a:spcBef>
                <a:spcPts val="500"/>
              </a:spcBef>
              <a:buClr>
                <a:srgbClr val="FF0000"/>
              </a:buClr>
              <a:buFont typeface="Wingdings" panose="05000000000000000000" pitchFamily="2" charset="2"/>
              <a:buChar char="§"/>
              <a:defRPr sz="2800" kern="1200">
                <a:solidFill>
                  <a:schemeClr val="tx1"/>
                </a:solidFill>
                <a:latin typeface="+mn-lt"/>
                <a:ea typeface="+mn-ea"/>
                <a:cs typeface="+mn-cs"/>
              </a:defRPr>
            </a:lvl2pPr>
            <a:lvl3pPr marL="1257300" indent="-342900" algn="l" defTabSz="914400" rtl="0" eaLnBrk="1" latinLnBrk="0" hangingPunct="1">
              <a:lnSpc>
                <a:spcPct val="90000"/>
              </a:lnSpc>
              <a:spcBef>
                <a:spcPts val="500"/>
              </a:spcBef>
              <a:buClr>
                <a:srgbClr val="FF0000"/>
              </a:buClr>
              <a:buFont typeface="Wingdings" panose="05000000000000000000" pitchFamily="2" charset="2"/>
              <a:buChar char="§"/>
              <a:defRPr sz="2000" kern="1200">
                <a:solidFill>
                  <a:schemeClr val="tx1"/>
                </a:solidFill>
                <a:latin typeface="+mn-lt"/>
                <a:ea typeface="+mn-ea"/>
                <a:cs typeface="+mn-cs"/>
              </a:defRPr>
            </a:lvl3pPr>
            <a:lvl4pPr marL="1657350" indent="-285750" algn="l" defTabSz="914400" rtl="0" eaLnBrk="1" latinLnBrk="0" hangingPunct="1">
              <a:lnSpc>
                <a:spcPct val="90000"/>
              </a:lnSpc>
              <a:spcBef>
                <a:spcPts val="500"/>
              </a:spcBef>
              <a:buClr>
                <a:srgbClr val="FF0000"/>
              </a:buClr>
              <a:buFont typeface="Wingdings" panose="05000000000000000000" pitchFamily="2" charset="2"/>
              <a:buChar char="§"/>
              <a:defRPr sz="1800" kern="1200">
                <a:solidFill>
                  <a:schemeClr val="tx1"/>
                </a:solidFill>
                <a:latin typeface="+mn-lt"/>
                <a:ea typeface="+mn-ea"/>
                <a:cs typeface="+mn-cs"/>
              </a:defRPr>
            </a:lvl4pPr>
            <a:lvl5pPr marL="2114550" indent="-285750" algn="l" defTabSz="914400" rtl="0" eaLnBrk="1" latinLnBrk="0" hangingPunct="1">
              <a:lnSpc>
                <a:spcPct val="90000"/>
              </a:lnSpc>
              <a:spcBef>
                <a:spcPts val="500"/>
              </a:spcBef>
              <a:buClr>
                <a:srgbClr val="FF0000"/>
              </a:buClr>
              <a:buFont typeface="Wingdings" panose="05000000000000000000" pitchFamily="2"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600" b="1" dirty="0" smtClean="0"/>
              <a:t>Survey design</a:t>
            </a:r>
            <a:endParaRPr lang="en-US" sz="1600" b="1" dirty="0"/>
          </a:p>
        </p:txBody>
      </p:sp>
      <p:sp>
        <p:nvSpPr>
          <p:cNvPr id="17" name="AutoShape 36"/>
          <p:cNvSpPr txBox="1">
            <a:spLocks noChangeArrowheads="1"/>
          </p:cNvSpPr>
          <p:nvPr/>
        </p:nvSpPr>
        <p:spPr bwMode="auto">
          <a:xfrm>
            <a:off x="7043553" y="3288318"/>
            <a:ext cx="1958340" cy="1017788"/>
          </a:xfrm>
          <a:prstGeom prst="roundRect">
            <a:avLst>
              <a:gd name="adj" fmla="val 16667"/>
            </a:avLst>
          </a:prstGeom>
          <a:solidFill>
            <a:schemeClr val="bg1"/>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rtlCol="0" anchor="ctr">
            <a:normAutofit/>
          </a:bodyPr>
          <a:lstStyle>
            <a:lvl1pPr marL="457200" indent="-457200" algn="l" defTabSz="914400" rtl="0" eaLnBrk="1" latinLnBrk="0" hangingPunct="1">
              <a:lnSpc>
                <a:spcPct val="90000"/>
              </a:lnSpc>
              <a:spcBef>
                <a:spcPts val="1000"/>
              </a:spcBef>
              <a:buClr>
                <a:srgbClr val="FF0000"/>
              </a:buClr>
              <a:buFont typeface="Wingdings" panose="05000000000000000000" pitchFamily="2" charset="2"/>
              <a:buChar char="§"/>
              <a:defRPr sz="3200" kern="1200">
                <a:solidFill>
                  <a:schemeClr val="tx1"/>
                </a:solidFill>
                <a:latin typeface="+mn-lt"/>
                <a:ea typeface="+mn-ea"/>
                <a:cs typeface="+mn-cs"/>
              </a:defRPr>
            </a:lvl1pPr>
            <a:lvl2pPr marL="800100" indent="-342900" algn="l" defTabSz="914400" rtl="0" eaLnBrk="1" latinLnBrk="0" hangingPunct="1">
              <a:lnSpc>
                <a:spcPct val="90000"/>
              </a:lnSpc>
              <a:spcBef>
                <a:spcPts val="500"/>
              </a:spcBef>
              <a:buClr>
                <a:srgbClr val="FF0000"/>
              </a:buClr>
              <a:buFont typeface="Wingdings" panose="05000000000000000000" pitchFamily="2" charset="2"/>
              <a:buChar char="§"/>
              <a:defRPr sz="2800" kern="1200">
                <a:solidFill>
                  <a:schemeClr val="tx1"/>
                </a:solidFill>
                <a:latin typeface="+mn-lt"/>
                <a:ea typeface="+mn-ea"/>
                <a:cs typeface="+mn-cs"/>
              </a:defRPr>
            </a:lvl2pPr>
            <a:lvl3pPr marL="1257300" indent="-342900" algn="l" defTabSz="914400" rtl="0" eaLnBrk="1" latinLnBrk="0" hangingPunct="1">
              <a:lnSpc>
                <a:spcPct val="90000"/>
              </a:lnSpc>
              <a:spcBef>
                <a:spcPts val="500"/>
              </a:spcBef>
              <a:buClr>
                <a:srgbClr val="FF0000"/>
              </a:buClr>
              <a:buFont typeface="Wingdings" panose="05000000000000000000" pitchFamily="2" charset="2"/>
              <a:buChar char="§"/>
              <a:defRPr sz="2000" kern="1200">
                <a:solidFill>
                  <a:schemeClr val="tx1"/>
                </a:solidFill>
                <a:latin typeface="+mn-lt"/>
                <a:ea typeface="+mn-ea"/>
                <a:cs typeface="+mn-cs"/>
              </a:defRPr>
            </a:lvl3pPr>
            <a:lvl4pPr marL="1657350" indent="-285750" algn="l" defTabSz="914400" rtl="0" eaLnBrk="1" latinLnBrk="0" hangingPunct="1">
              <a:lnSpc>
                <a:spcPct val="90000"/>
              </a:lnSpc>
              <a:spcBef>
                <a:spcPts val="500"/>
              </a:spcBef>
              <a:buClr>
                <a:srgbClr val="FF0000"/>
              </a:buClr>
              <a:buFont typeface="Wingdings" panose="05000000000000000000" pitchFamily="2" charset="2"/>
              <a:buChar char="§"/>
              <a:defRPr sz="1800" kern="1200">
                <a:solidFill>
                  <a:schemeClr val="tx1"/>
                </a:solidFill>
                <a:latin typeface="+mn-lt"/>
                <a:ea typeface="+mn-ea"/>
                <a:cs typeface="+mn-cs"/>
              </a:defRPr>
            </a:lvl4pPr>
            <a:lvl5pPr marL="2114550" indent="-285750" algn="l" defTabSz="914400" rtl="0" eaLnBrk="1" latinLnBrk="0" hangingPunct="1">
              <a:lnSpc>
                <a:spcPct val="90000"/>
              </a:lnSpc>
              <a:spcBef>
                <a:spcPts val="500"/>
              </a:spcBef>
              <a:buClr>
                <a:srgbClr val="FF0000"/>
              </a:buClr>
              <a:buFont typeface="Wingdings" panose="05000000000000000000" pitchFamily="2"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600" b="1" dirty="0" smtClean="0"/>
              <a:t>Velocity estimation</a:t>
            </a:r>
            <a:endParaRPr lang="en-US" sz="1600" b="1" dirty="0"/>
          </a:p>
        </p:txBody>
      </p:sp>
      <p:sp>
        <p:nvSpPr>
          <p:cNvPr id="18" name="AutoShape 36"/>
          <p:cNvSpPr txBox="1">
            <a:spLocks noChangeArrowheads="1"/>
          </p:cNvSpPr>
          <p:nvPr/>
        </p:nvSpPr>
        <p:spPr bwMode="auto">
          <a:xfrm>
            <a:off x="9371779" y="4758499"/>
            <a:ext cx="1958340" cy="1017788"/>
          </a:xfrm>
          <a:prstGeom prst="roundRect">
            <a:avLst>
              <a:gd name="adj" fmla="val 16667"/>
            </a:avLst>
          </a:prstGeom>
          <a:solidFill>
            <a:schemeClr val="bg1"/>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rtlCol="0" anchor="ctr">
            <a:normAutofit/>
          </a:bodyPr>
          <a:lstStyle>
            <a:lvl1pPr marL="457200" indent="-457200" algn="l" defTabSz="914400" rtl="0" eaLnBrk="1" latinLnBrk="0" hangingPunct="1">
              <a:lnSpc>
                <a:spcPct val="90000"/>
              </a:lnSpc>
              <a:spcBef>
                <a:spcPts val="1000"/>
              </a:spcBef>
              <a:buClr>
                <a:srgbClr val="FF0000"/>
              </a:buClr>
              <a:buFont typeface="Wingdings" panose="05000000000000000000" pitchFamily="2" charset="2"/>
              <a:buChar char="§"/>
              <a:defRPr sz="3200" kern="1200">
                <a:solidFill>
                  <a:schemeClr val="tx1"/>
                </a:solidFill>
                <a:latin typeface="+mn-lt"/>
                <a:ea typeface="+mn-ea"/>
                <a:cs typeface="+mn-cs"/>
              </a:defRPr>
            </a:lvl1pPr>
            <a:lvl2pPr marL="800100" indent="-342900" algn="l" defTabSz="914400" rtl="0" eaLnBrk="1" latinLnBrk="0" hangingPunct="1">
              <a:lnSpc>
                <a:spcPct val="90000"/>
              </a:lnSpc>
              <a:spcBef>
                <a:spcPts val="500"/>
              </a:spcBef>
              <a:buClr>
                <a:srgbClr val="FF0000"/>
              </a:buClr>
              <a:buFont typeface="Wingdings" panose="05000000000000000000" pitchFamily="2" charset="2"/>
              <a:buChar char="§"/>
              <a:defRPr sz="2800" kern="1200">
                <a:solidFill>
                  <a:schemeClr val="tx1"/>
                </a:solidFill>
                <a:latin typeface="+mn-lt"/>
                <a:ea typeface="+mn-ea"/>
                <a:cs typeface="+mn-cs"/>
              </a:defRPr>
            </a:lvl2pPr>
            <a:lvl3pPr marL="1257300" indent="-342900" algn="l" defTabSz="914400" rtl="0" eaLnBrk="1" latinLnBrk="0" hangingPunct="1">
              <a:lnSpc>
                <a:spcPct val="90000"/>
              </a:lnSpc>
              <a:spcBef>
                <a:spcPts val="500"/>
              </a:spcBef>
              <a:buClr>
                <a:srgbClr val="FF0000"/>
              </a:buClr>
              <a:buFont typeface="Wingdings" panose="05000000000000000000" pitchFamily="2" charset="2"/>
              <a:buChar char="§"/>
              <a:defRPr sz="2000" kern="1200">
                <a:solidFill>
                  <a:schemeClr val="tx1"/>
                </a:solidFill>
                <a:latin typeface="+mn-lt"/>
                <a:ea typeface="+mn-ea"/>
                <a:cs typeface="+mn-cs"/>
              </a:defRPr>
            </a:lvl3pPr>
            <a:lvl4pPr marL="1657350" indent="-285750" algn="l" defTabSz="914400" rtl="0" eaLnBrk="1" latinLnBrk="0" hangingPunct="1">
              <a:lnSpc>
                <a:spcPct val="90000"/>
              </a:lnSpc>
              <a:spcBef>
                <a:spcPts val="500"/>
              </a:spcBef>
              <a:buClr>
                <a:srgbClr val="FF0000"/>
              </a:buClr>
              <a:buFont typeface="Wingdings" panose="05000000000000000000" pitchFamily="2" charset="2"/>
              <a:buChar char="§"/>
              <a:defRPr sz="1800" kern="1200">
                <a:solidFill>
                  <a:schemeClr val="tx1"/>
                </a:solidFill>
                <a:latin typeface="+mn-lt"/>
                <a:ea typeface="+mn-ea"/>
                <a:cs typeface="+mn-cs"/>
              </a:defRPr>
            </a:lvl4pPr>
            <a:lvl5pPr marL="2114550" indent="-285750" algn="l" defTabSz="914400" rtl="0" eaLnBrk="1" latinLnBrk="0" hangingPunct="1">
              <a:lnSpc>
                <a:spcPct val="90000"/>
              </a:lnSpc>
              <a:spcBef>
                <a:spcPts val="500"/>
              </a:spcBef>
              <a:buClr>
                <a:srgbClr val="FF0000"/>
              </a:buClr>
              <a:buFont typeface="Wingdings" panose="05000000000000000000" pitchFamily="2"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600" b="1" dirty="0" smtClean="0"/>
              <a:t>Attribute analysis</a:t>
            </a:r>
            <a:endParaRPr lang="en-US" sz="1600" b="1" dirty="0"/>
          </a:p>
        </p:txBody>
      </p:sp>
      <p:sp>
        <p:nvSpPr>
          <p:cNvPr id="19" name="AutoShape 36"/>
          <p:cNvSpPr txBox="1">
            <a:spLocks noChangeArrowheads="1"/>
          </p:cNvSpPr>
          <p:nvPr/>
        </p:nvSpPr>
        <p:spPr bwMode="auto">
          <a:xfrm>
            <a:off x="3269339" y="4560531"/>
            <a:ext cx="2185848" cy="1196578"/>
          </a:xfrm>
          <a:prstGeom prst="roundRect">
            <a:avLst>
              <a:gd name="adj" fmla="val 16667"/>
            </a:avLst>
          </a:prstGeom>
          <a:solidFill>
            <a:schemeClr val="bg1"/>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rtlCol="0" anchor="ctr">
            <a:normAutofit/>
          </a:bodyPr>
          <a:lstStyle>
            <a:lvl1pPr marL="457200" indent="-457200" algn="l" defTabSz="914400" rtl="0" eaLnBrk="1" latinLnBrk="0" hangingPunct="1">
              <a:lnSpc>
                <a:spcPct val="90000"/>
              </a:lnSpc>
              <a:spcBef>
                <a:spcPts val="1000"/>
              </a:spcBef>
              <a:buClr>
                <a:srgbClr val="FF0000"/>
              </a:buClr>
              <a:buFont typeface="Wingdings" panose="05000000000000000000" pitchFamily="2" charset="2"/>
              <a:buChar char="§"/>
              <a:defRPr sz="3200" kern="1200">
                <a:solidFill>
                  <a:schemeClr val="tx1"/>
                </a:solidFill>
                <a:latin typeface="+mn-lt"/>
                <a:ea typeface="+mn-ea"/>
                <a:cs typeface="+mn-cs"/>
              </a:defRPr>
            </a:lvl1pPr>
            <a:lvl2pPr marL="800100" indent="-342900" algn="l" defTabSz="914400" rtl="0" eaLnBrk="1" latinLnBrk="0" hangingPunct="1">
              <a:lnSpc>
                <a:spcPct val="90000"/>
              </a:lnSpc>
              <a:spcBef>
                <a:spcPts val="500"/>
              </a:spcBef>
              <a:buClr>
                <a:srgbClr val="FF0000"/>
              </a:buClr>
              <a:buFont typeface="Wingdings" panose="05000000000000000000" pitchFamily="2" charset="2"/>
              <a:buChar char="§"/>
              <a:defRPr sz="2800" kern="1200">
                <a:solidFill>
                  <a:schemeClr val="tx1"/>
                </a:solidFill>
                <a:latin typeface="+mn-lt"/>
                <a:ea typeface="+mn-ea"/>
                <a:cs typeface="+mn-cs"/>
              </a:defRPr>
            </a:lvl2pPr>
            <a:lvl3pPr marL="1257300" indent="-342900" algn="l" defTabSz="914400" rtl="0" eaLnBrk="1" latinLnBrk="0" hangingPunct="1">
              <a:lnSpc>
                <a:spcPct val="90000"/>
              </a:lnSpc>
              <a:spcBef>
                <a:spcPts val="500"/>
              </a:spcBef>
              <a:buClr>
                <a:srgbClr val="FF0000"/>
              </a:buClr>
              <a:buFont typeface="Wingdings" panose="05000000000000000000" pitchFamily="2" charset="2"/>
              <a:buChar char="§"/>
              <a:defRPr sz="2000" kern="1200">
                <a:solidFill>
                  <a:schemeClr val="tx1"/>
                </a:solidFill>
                <a:latin typeface="+mn-lt"/>
                <a:ea typeface="+mn-ea"/>
                <a:cs typeface="+mn-cs"/>
              </a:defRPr>
            </a:lvl3pPr>
            <a:lvl4pPr marL="1657350" indent="-285750" algn="l" defTabSz="914400" rtl="0" eaLnBrk="1" latinLnBrk="0" hangingPunct="1">
              <a:lnSpc>
                <a:spcPct val="90000"/>
              </a:lnSpc>
              <a:spcBef>
                <a:spcPts val="500"/>
              </a:spcBef>
              <a:buClr>
                <a:srgbClr val="FF0000"/>
              </a:buClr>
              <a:buFont typeface="Wingdings" panose="05000000000000000000" pitchFamily="2" charset="2"/>
              <a:buChar char="§"/>
              <a:defRPr sz="1800" kern="1200">
                <a:solidFill>
                  <a:schemeClr val="tx1"/>
                </a:solidFill>
                <a:latin typeface="+mn-lt"/>
                <a:ea typeface="+mn-ea"/>
                <a:cs typeface="+mn-cs"/>
              </a:defRPr>
            </a:lvl4pPr>
            <a:lvl5pPr marL="2114550" indent="-285750" algn="l" defTabSz="914400" rtl="0" eaLnBrk="1" latinLnBrk="0" hangingPunct="1">
              <a:lnSpc>
                <a:spcPct val="90000"/>
              </a:lnSpc>
              <a:spcBef>
                <a:spcPts val="500"/>
              </a:spcBef>
              <a:buClr>
                <a:srgbClr val="FF0000"/>
              </a:buClr>
              <a:buFont typeface="Wingdings" panose="05000000000000000000" pitchFamily="2"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700" b="1" dirty="0" smtClean="0"/>
              <a:t>3D</a:t>
            </a:r>
            <a:endParaRPr lang="en-US" sz="1200" dirty="0"/>
          </a:p>
        </p:txBody>
      </p:sp>
      <p:sp>
        <p:nvSpPr>
          <p:cNvPr id="27" name="AutoShape 36"/>
          <p:cNvSpPr txBox="1">
            <a:spLocks noChangeArrowheads="1"/>
          </p:cNvSpPr>
          <p:nvPr/>
        </p:nvSpPr>
        <p:spPr bwMode="auto">
          <a:xfrm>
            <a:off x="7084463" y="4772354"/>
            <a:ext cx="1958340" cy="1017788"/>
          </a:xfrm>
          <a:prstGeom prst="roundRect">
            <a:avLst>
              <a:gd name="adj" fmla="val 16667"/>
            </a:avLst>
          </a:prstGeom>
          <a:solidFill>
            <a:schemeClr val="bg1"/>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rtlCol="0" anchor="ctr">
            <a:normAutofit/>
          </a:bodyPr>
          <a:lstStyle>
            <a:lvl1pPr marL="457200" indent="-457200" algn="l" defTabSz="914400" rtl="0" eaLnBrk="1" latinLnBrk="0" hangingPunct="1">
              <a:lnSpc>
                <a:spcPct val="90000"/>
              </a:lnSpc>
              <a:spcBef>
                <a:spcPts val="1000"/>
              </a:spcBef>
              <a:buClr>
                <a:srgbClr val="FF0000"/>
              </a:buClr>
              <a:buFont typeface="Wingdings" panose="05000000000000000000" pitchFamily="2" charset="2"/>
              <a:buChar char="§"/>
              <a:defRPr sz="3200" kern="1200">
                <a:solidFill>
                  <a:schemeClr val="tx1"/>
                </a:solidFill>
                <a:latin typeface="+mn-lt"/>
                <a:ea typeface="+mn-ea"/>
                <a:cs typeface="+mn-cs"/>
              </a:defRPr>
            </a:lvl1pPr>
            <a:lvl2pPr marL="800100" indent="-342900" algn="l" defTabSz="914400" rtl="0" eaLnBrk="1" latinLnBrk="0" hangingPunct="1">
              <a:lnSpc>
                <a:spcPct val="90000"/>
              </a:lnSpc>
              <a:spcBef>
                <a:spcPts val="500"/>
              </a:spcBef>
              <a:buClr>
                <a:srgbClr val="FF0000"/>
              </a:buClr>
              <a:buFont typeface="Wingdings" panose="05000000000000000000" pitchFamily="2" charset="2"/>
              <a:buChar char="§"/>
              <a:defRPr sz="2800" kern="1200">
                <a:solidFill>
                  <a:schemeClr val="tx1"/>
                </a:solidFill>
                <a:latin typeface="+mn-lt"/>
                <a:ea typeface="+mn-ea"/>
                <a:cs typeface="+mn-cs"/>
              </a:defRPr>
            </a:lvl2pPr>
            <a:lvl3pPr marL="1257300" indent="-342900" algn="l" defTabSz="914400" rtl="0" eaLnBrk="1" latinLnBrk="0" hangingPunct="1">
              <a:lnSpc>
                <a:spcPct val="90000"/>
              </a:lnSpc>
              <a:spcBef>
                <a:spcPts val="500"/>
              </a:spcBef>
              <a:buClr>
                <a:srgbClr val="FF0000"/>
              </a:buClr>
              <a:buFont typeface="Wingdings" panose="05000000000000000000" pitchFamily="2" charset="2"/>
              <a:buChar char="§"/>
              <a:defRPr sz="2000" kern="1200">
                <a:solidFill>
                  <a:schemeClr val="tx1"/>
                </a:solidFill>
                <a:latin typeface="+mn-lt"/>
                <a:ea typeface="+mn-ea"/>
                <a:cs typeface="+mn-cs"/>
              </a:defRPr>
            </a:lvl3pPr>
            <a:lvl4pPr marL="1657350" indent="-285750" algn="l" defTabSz="914400" rtl="0" eaLnBrk="1" latinLnBrk="0" hangingPunct="1">
              <a:lnSpc>
                <a:spcPct val="90000"/>
              </a:lnSpc>
              <a:spcBef>
                <a:spcPts val="500"/>
              </a:spcBef>
              <a:buClr>
                <a:srgbClr val="FF0000"/>
              </a:buClr>
              <a:buFont typeface="Wingdings" panose="05000000000000000000" pitchFamily="2" charset="2"/>
              <a:buChar char="§"/>
              <a:defRPr sz="1800" kern="1200">
                <a:solidFill>
                  <a:schemeClr val="tx1"/>
                </a:solidFill>
                <a:latin typeface="+mn-lt"/>
                <a:ea typeface="+mn-ea"/>
                <a:cs typeface="+mn-cs"/>
              </a:defRPr>
            </a:lvl4pPr>
            <a:lvl5pPr marL="2114550" indent="-285750" algn="l" defTabSz="914400" rtl="0" eaLnBrk="1" latinLnBrk="0" hangingPunct="1">
              <a:lnSpc>
                <a:spcPct val="90000"/>
              </a:lnSpc>
              <a:spcBef>
                <a:spcPts val="500"/>
              </a:spcBef>
              <a:buClr>
                <a:srgbClr val="FF0000"/>
              </a:buClr>
              <a:buFont typeface="Wingdings" panose="05000000000000000000" pitchFamily="2"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600" b="1" dirty="0" smtClean="0"/>
              <a:t>Resolution</a:t>
            </a:r>
            <a:endParaRPr lang="en-US" sz="1600" b="1" dirty="0"/>
          </a:p>
        </p:txBody>
      </p:sp>
      <p:sp>
        <p:nvSpPr>
          <p:cNvPr id="28" name="AutoShape 36"/>
          <p:cNvSpPr txBox="1">
            <a:spLocks noChangeArrowheads="1"/>
          </p:cNvSpPr>
          <p:nvPr/>
        </p:nvSpPr>
        <p:spPr bwMode="auto">
          <a:xfrm>
            <a:off x="9395460" y="3231107"/>
            <a:ext cx="1958340" cy="1017788"/>
          </a:xfrm>
          <a:prstGeom prst="roundRect">
            <a:avLst>
              <a:gd name="adj" fmla="val 16667"/>
            </a:avLst>
          </a:prstGeom>
          <a:solidFill>
            <a:schemeClr val="bg1"/>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rtlCol="0" anchor="ctr">
            <a:normAutofit/>
          </a:bodyPr>
          <a:lstStyle>
            <a:lvl1pPr marL="457200" indent="-457200" algn="l" defTabSz="914400" rtl="0" eaLnBrk="1" latinLnBrk="0" hangingPunct="1">
              <a:lnSpc>
                <a:spcPct val="90000"/>
              </a:lnSpc>
              <a:spcBef>
                <a:spcPts val="1000"/>
              </a:spcBef>
              <a:buClr>
                <a:srgbClr val="FF0000"/>
              </a:buClr>
              <a:buFont typeface="Wingdings" panose="05000000000000000000" pitchFamily="2" charset="2"/>
              <a:buChar char="§"/>
              <a:defRPr sz="3200" kern="1200">
                <a:solidFill>
                  <a:schemeClr val="tx1"/>
                </a:solidFill>
                <a:latin typeface="+mn-lt"/>
                <a:ea typeface="+mn-ea"/>
                <a:cs typeface="+mn-cs"/>
              </a:defRPr>
            </a:lvl1pPr>
            <a:lvl2pPr marL="800100" indent="-342900" algn="l" defTabSz="914400" rtl="0" eaLnBrk="1" latinLnBrk="0" hangingPunct="1">
              <a:lnSpc>
                <a:spcPct val="90000"/>
              </a:lnSpc>
              <a:spcBef>
                <a:spcPts val="500"/>
              </a:spcBef>
              <a:buClr>
                <a:srgbClr val="FF0000"/>
              </a:buClr>
              <a:buFont typeface="Wingdings" panose="05000000000000000000" pitchFamily="2" charset="2"/>
              <a:buChar char="§"/>
              <a:defRPr sz="2800" kern="1200">
                <a:solidFill>
                  <a:schemeClr val="tx1"/>
                </a:solidFill>
                <a:latin typeface="+mn-lt"/>
                <a:ea typeface="+mn-ea"/>
                <a:cs typeface="+mn-cs"/>
              </a:defRPr>
            </a:lvl2pPr>
            <a:lvl3pPr marL="1257300" indent="-342900" algn="l" defTabSz="914400" rtl="0" eaLnBrk="1" latinLnBrk="0" hangingPunct="1">
              <a:lnSpc>
                <a:spcPct val="90000"/>
              </a:lnSpc>
              <a:spcBef>
                <a:spcPts val="500"/>
              </a:spcBef>
              <a:buClr>
                <a:srgbClr val="FF0000"/>
              </a:buClr>
              <a:buFont typeface="Wingdings" panose="05000000000000000000" pitchFamily="2" charset="2"/>
              <a:buChar char="§"/>
              <a:defRPr sz="2000" kern="1200">
                <a:solidFill>
                  <a:schemeClr val="tx1"/>
                </a:solidFill>
                <a:latin typeface="+mn-lt"/>
                <a:ea typeface="+mn-ea"/>
                <a:cs typeface="+mn-cs"/>
              </a:defRPr>
            </a:lvl3pPr>
            <a:lvl4pPr marL="1657350" indent="-285750" algn="l" defTabSz="914400" rtl="0" eaLnBrk="1" latinLnBrk="0" hangingPunct="1">
              <a:lnSpc>
                <a:spcPct val="90000"/>
              </a:lnSpc>
              <a:spcBef>
                <a:spcPts val="500"/>
              </a:spcBef>
              <a:buClr>
                <a:srgbClr val="FF0000"/>
              </a:buClr>
              <a:buFont typeface="Wingdings" panose="05000000000000000000" pitchFamily="2" charset="2"/>
              <a:buChar char="§"/>
              <a:defRPr sz="1800" kern="1200">
                <a:solidFill>
                  <a:schemeClr val="tx1"/>
                </a:solidFill>
                <a:latin typeface="+mn-lt"/>
                <a:ea typeface="+mn-ea"/>
                <a:cs typeface="+mn-cs"/>
              </a:defRPr>
            </a:lvl4pPr>
            <a:lvl5pPr marL="2114550" indent="-285750" algn="l" defTabSz="914400" rtl="0" eaLnBrk="1" latinLnBrk="0" hangingPunct="1">
              <a:lnSpc>
                <a:spcPct val="90000"/>
              </a:lnSpc>
              <a:spcBef>
                <a:spcPts val="500"/>
              </a:spcBef>
              <a:buClr>
                <a:srgbClr val="FF0000"/>
              </a:buClr>
              <a:buFont typeface="Wingdings" panose="05000000000000000000" pitchFamily="2"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600" b="1" dirty="0" smtClean="0"/>
              <a:t>Migration</a:t>
            </a:r>
            <a:endParaRPr lang="en-US" sz="1600" b="1" dirty="0"/>
          </a:p>
        </p:txBody>
      </p:sp>
      <p:cxnSp>
        <p:nvCxnSpPr>
          <p:cNvPr id="5" name="Straight Arrow Connector 4"/>
          <p:cNvCxnSpPr/>
          <p:nvPr/>
        </p:nvCxnSpPr>
        <p:spPr>
          <a:xfrm flipV="1">
            <a:off x="2971783" y="1986068"/>
            <a:ext cx="457200" cy="1"/>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flipV="1">
            <a:off x="5964271" y="1985361"/>
            <a:ext cx="457200" cy="1"/>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a:endCxn id="24" idx="3"/>
          </p:cNvCxnSpPr>
          <p:nvPr/>
        </p:nvCxnSpPr>
        <p:spPr>
          <a:xfrm flipH="1">
            <a:off x="5729116" y="5172602"/>
            <a:ext cx="650175"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2958282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rotWithShape="1">
          <a:blip r:embed="rId3" cstate="print">
            <a:extLst>
              <a:ext uri="{28A0092B-C50C-407E-A947-70E740481C1C}">
                <a14:useLocalDpi xmlns:a14="http://schemas.microsoft.com/office/drawing/2010/main" val="0"/>
              </a:ext>
            </a:extLst>
          </a:blip>
          <a:srcRect l="6515" t="27193" r="18485" b="24670"/>
          <a:stretch/>
        </p:blipFill>
        <p:spPr>
          <a:xfrm>
            <a:off x="1267776" y="1180993"/>
            <a:ext cx="4509352" cy="2194774"/>
          </a:xfrm>
          <a:prstGeom prst="rect">
            <a:avLst/>
          </a:prstGeom>
        </p:spPr>
      </p:pic>
      <p:sp>
        <p:nvSpPr>
          <p:cNvPr id="2" name="Title 1"/>
          <p:cNvSpPr>
            <a:spLocks noGrp="1"/>
          </p:cNvSpPr>
          <p:nvPr>
            <p:ph type="title"/>
          </p:nvPr>
        </p:nvSpPr>
        <p:spPr/>
        <p:txBody>
          <a:bodyPr>
            <a:normAutofit fontScale="90000"/>
          </a:bodyPr>
          <a:lstStyle/>
          <a:p>
            <a:r>
              <a:rPr lang="en-US" dirty="0" smtClean="0"/>
              <a:t>Case 1: La Marque – culvert imaging</a:t>
            </a:r>
            <a:endParaRPr lang="en-US" dirty="0"/>
          </a:p>
        </p:txBody>
      </p:sp>
      <p:sp>
        <p:nvSpPr>
          <p:cNvPr id="4" name="Slide Number Placeholder 3"/>
          <p:cNvSpPr>
            <a:spLocks noGrp="1"/>
          </p:cNvSpPr>
          <p:nvPr>
            <p:ph type="sldNum" sz="quarter" idx="12"/>
          </p:nvPr>
        </p:nvSpPr>
        <p:spPr/>
        <p:txBody>
          <a:bodyPr/>
          <a:lstStyle/>
          <a:p>
            <a:fld id="{C8D362CF-ED66-4009-A6C7-5E9E6A12D01A}" type="slidenum">
              <a:rPr lang="en-US" smtClean="0"/>
              <a:t>5</a:t>
            </a:fld>
            <a:endParaRPr lang="en-US"/>
          </a:p>
        </p:txBody>
      </p:sp>
      <p:pic>
        <p:nvPicPr>
          <p:cNvPr id="6" name="Picture 5"/>
          <p:cNvPicPr/>
          <p:nvPr/>
        </p:nvPicPr>
        <p:blipFill>
          <a:blip r:embed="rId4"/>
          <a:stretch>
            <a:fillRect/>
          </a:stretch>
        </p:blipFill>
        <p:spPr>
          <a:xfrm>
            <a:off x="1267776" y="3675016"/>
            <a:ext cx="4515803" cy="2449484"/>
          </a:xfrm>
          <a:prstGeom prst="rect">
            <a:avLst/>
          </a:prstGeom>
        </p:spPr>
      </p:pic>
      <p:pic>
        <p:nvPicPr>
          <p:cNvPr id="3" name="Picture 2"/>
          <p:cNvPicPr>
            <a:picLocks noChangeAspect="1"/>
          </p:cNvPicPr>
          <p:nvPr/>
        </p:nvPicPr>
        <p:blipFill>
          <a:blip r:embed="rId5"/>
          <a:stretch>
            <a:fillRect/>
          </a:stretch>
        </p:blipFill>
        <p:spPr>
          <a:xfrm>
            <a:off x="6612483" y="3675016"/>
            <a:ext cx="3996234" cy="2449484"/>
          </a:xfrm>
          <a:prstGeom prst="rect">
            <a:avLst/>
          </a:prstGeom>
        </p:spPr>
      </p:pic>
      <p:pic>
        <p:nvPicPr>
          <p:cNvPr id="9" name="Picture 8"/>
          <p:cNvPicPr>
            <a:picLocks noChangeAspect="1"/>
          </p:cNvPicPr>
          <p:nvPr/>
        </p:nvPicPr>
        <p:blipFill rotWithShape="1">
          <a:blip r:embed="rId6" cstate="print">
            <a:extLst>
              <a:ext uri="{28A0092B-C50C-407E-A947-70E740481C1C}">
                <a14:useLocalDpi xmlns:a14="http://schemas.microsoft.com/office/drawing/2010/main" val="0"/>
              </a:ext>
            </a:extLst>
          </a:blip>
          <a:srcRect t="27592"/>
          <a:stretch/>
        </p:blipFill>
        <p:spPr>
          <a:xfrm>
            <a:off x="6612483" y="1173480"/>
            <a:ext cx="3996234" cy="2209800"/>
          </a:xfrm>
          <a:prstGeom prst="rect">
            <a:avLst/>
          </a:prstGeom>
        </p:spPr>
      </p:pic>
      <p:sp>
        <p:nvSpPr>
          <p:cNvPr id="10" name="TextBox 9"/>
          <p:cNvSpPr txBox="1"/>
          <p:nvPr/>
        </p:nvSpPr>
        <p:spPr>
          <a:xfrm>
            <a:off x="9518073" y="3006435"/>
            <a:ext cx="1090644" cy="369332"/>
          </a:xfrm>
          <a:prstGeom prst="rect">
            <a:avLst/>
          </a:prstGeom>
          <a:solidFill>
            <a:schemeClr val="bg1"/>
          </a:solidFill>
        </p:spPr>
        <p:txBody>
          <a:bodyPr wrap="square" rtlCol="0">
            <a:spAutoFit/>
          </a:bodyPr>
          <a:lstStyle/>
          <a:p>
            <a:r>
              <a:rPr lang="en-US" dirty="0" smtClean="0"/>
              <a:t>250 MHz</a:t>
            </a:r>
            <a:endParaRPr lang="en-US" dirty="0"/>
          </a:p>
        </p:txBody>
      </p:sp>
      <p:sp>
        <p:nvSpPr>
          <p:cNvPr id="11" name="TextBox 10"/>
          <p:cNvSpPr txBox="1"/>
          <p:nvPr/>
        </p:nvSpPr>
        <p:spPr>
          <a:xfrm>
            <a:off x="9518073" y="5755168"/>
            <a:ext cx="1090644" cy="369332"/>
          </a:xfrm>
          <a:prstGeom prst="rect">
            <a:avLst/>
          </a:prstGeom>
          <a:solidFill>
            <a:schemeClr val="bg1"/>
          </a:solidFill>
        </p:spPr>
        <p:txBody>
          <a:bodyPr wrap="square" rtlCol="0">
            <a:spAutoFit/>
          </a:bodyPr>
          <a:lstStyle/>
          <a:p>
            <a:r>
              <a:rPr lang="en-US" dirty="0" smtClean="0"/>
              <a:t>100 MHz</a:t>
            </a:r>
            <a:endParaRPr lang="en-US" dirty="0"/>
          </a:p>
        </p:txBody>
      </p:sp>
      <p:sp>
        <p:nvSpPr>
          <p:cNvPr id="12" name="TextBox 11"/>
          <p:cNvSpPr txBox="1"/>
          <p:nvPr/>
        </p:nvSpPr>
        <p:spPr>
          <a:xfrm>
            <a:off x="4692935" y="5755168"/>
            <a:ext cx="1090644" cy="369332"/>
          </a:xfrm>
          <a:prstGeom prst="rect">
            <a:avLst/>
          </a:prstGeom>
          <a:solidFill>
            <a:schemeClr val="bg1"/>
          </a:solidFill>
        </p:spPr>
        <p:txBody>
          <a:bodyPr wrap="square" rtlCol="0">
            <a:spAutoFit/>
          </a:bodyPr>
          <a:lstStyle/>
          <a:p>
            <a:r>
              <a:rPr lang="en-US" dirty="0" smtClean="0"/>
              <a:t>3D grid</a:t>
            </a:r>
            <a:endParaRPr lang="en-US" dirty="0"/>
          </a:p>
        </p:txBody>
      </p:sp>
      <p:sp>
        <p:nvSpPr>
          <p:cNvPr id="13" name="TextBox 12"/>
          <p:cNvSpPr txBox="1"/>
          <p:nvPr/>
        </p:nvSpPr>
        <p:spPr>
          <a:xfrm>
            <a:off x="4697930" y="3006435"/>
            <a:ext cx="1090644" cy="369332"/>
          </a:xfrm>
          <a:prstGeom prst="rect">
            <a:avLst/>
          </a:prstGeom>
          <a:solidFill>
            <a:schemeClr val="bg1"/>
          </a:solidFill>
        </p:spPr>
        <p:txBody>
          <a:bodyPr wrap="square" rtlCol="0">
            <a:spAutoFit/>
          </a:bodyPr>
          <a:lstStyle/>
          <a:p>
            <a:r>
              <a:rPr lang="en-US" dirty="0" smtClean="0"/>
              <a:t>Culvert</a:t>
            </a:r>
            <a:endParaRPr lang="en-US" dirty="0"/>
          </a:p>
        </p:txBody>
      </p:sp>
      <p:cxnSp>
        <p:nvCxnSpPr>
          <p:cNvPr id="16" name="Straight Arrow Connector 15"/>
          <p:cNvCxnSpPr/>
          <p:nvPr/>
        </p:nvCxnSpPr>
        <p:spPr>
          <a:xfrm flipV="1">
            <a:off x="1911927" y="2286001"/>
            <a:ext cx="748700" cy="13854"/>
          </a:xfrm>
          <a:prstGeom prst="straightConnector1">
            <a:avLst/>
          </a:prstGeom>
          <a:ln w="254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1911927" y="2278380"/>
            <a:ext cx="900546" cy="338554"/>
          </a:xfrm>
          <a:prstGeom prst="rect">
            <a:avLst/>
          </a:prstGeom>
          <a:noFill/>
        </p:spPr>
        <p:txBody>
          <a:bodyPr wrap="square" rtlCol="0">
            <a:spAutoFit/>
          </a:bodyPr>
          <a:lstStyle/>
          <a:p>
            <a:r>
              <a:rPr lang="en-US" sz="1600" b="1" dirty="0" smtClean="0">
                <a:solidFill>
                  <a:schemeClr val="bg1"/>
                </a:solidFill>
              </a:rPr>
              <a:t>2.50 m</a:t>
            </a:r>
            <a:endParaRPr lang="en-US" sz="1600" b="1" dirty="0">
              <a:solidFill>
                <a:schemeClr val="bg1"/>
              </a:solidFill>
            </a:endParaRPr>
          </a:p>
        </p:txBody>
      </p:sp>
      <p:cxnSp>
        <p:nvCxnSpPr>
          <p:cNvPr id="19" name="Straight Arrow Connector 18"/>
          <p:cNvCxnSpPr/>
          <p:nvPr/>
        </p:nvCxnSpPr>
        <p:spPr>
          <a:xfrm>
            <a:off x="2279070" y="1749755"/>
            <a:ext cx="0" cy="237744"/>
          </a:xfrm>
          <a:prstGeom prst="straightConnector1">
            <a:avLst/>
          </a:prstGeom>
          <a:ln w="254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2265774" y="1685164"/>
            <a:ext cx="900546" cy="338554"/>
          </a:xfrm>
          <a:prstGeom prst="rect">
            <a:avLst/>
          </a:prstGeom>
          <a:noFill/>
        </p:spPr>
        <p:txBody>
          <a:bodyPr wrap="square" rtlCol="0">
            <a:spAutoFit/>
          </a:bodyPr>
          <a:lstStyle/>
          <a:p>
            <a:r>
              <a:rPr lang="en-US" sz="1600" b="1" dirty="0" smtClean="0">
                <a:solidFill>
                  <a:schemeClr val="bg1"/>
                </a:solidFill>
              </a:rPr>
              <a:t>0.75 m</a:t>
            </a:r>
            <a:endParaRPr lang="en-US" sz="1600" b="1" dirty="0">
              <a:solidFill>
                <a:schemeClr val="bg1"/>
              </a:solidFill>
            </a:endParaRPr>
          </a:p>
        </p:txBody>
      </p:sp>
      <p:cxnSp>
        <p:nvCxnSpPr>
          <p:cNvPr id="26" name="Straight Arrow Connector 25"/>
          <p:cNvCxnSpPr/>
          <p:nvPr/>
        </p:nvCxnSpPr>
        <p:spPr>
          <a:xfrm flipV="1">
            <a:off x="3106537" y="2280772"/>
            <a:ext cx="914400" cy="13854"/>
          </a:xfrm>
          <a:prstGeom prst="straightConnector1">
            <a:avLst/>
          </a:prstGeom>
          <a:ln w="254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3186109" y="2278380"/>
            <a:ext cx="900546" cy="338554"/>
          </a:xfrm>
          <a:prstGeom prst="rect">
            <a:avLst/>
          </a:prstGeom>
          <a:noFill/>
        </p:spPr>
        <p:txBody>
          <a:bodyPr wrap="square" rtlCol="0">
            <a:spAutoFit/>
          </a:bodyPr>
          <a:lstStyle/>
          <a:p>
            <a:r>
              <a:rPr lang="en-US" sz="1600" b="1" dirty="0" smtClean="0">
                <a:solidFill>
                  <a:schemeClr val="bg1"/>
                </a:solidFill>
              </a:rPr>
              <a:t>3.30 m</a:t>
            </a:r>
            <a:endParaRPr lang="en-US" sz="1600" b="1" dirty="0">
              <a:solidFill>
                <a:schemeClr val="bg1"/>
              </a:solidFill>
            </a:endParaRPr>
          </a:p>
        </p:txBody>
      </p:sp>
      <p:cxnSp>
        <p:nvCxnSpPr>
          <p:cNvPr id="7" name="Straight Connector 6"/>
          <p:cNvCxnSpPr/>
          <p:nvPr/>
        </p:nvCxnSpPr>
        <p:spPr>
          <a:xfrm flipV="1">
            <a:off x="8229600" y="1828800"/>
            <a:ext cx="874295" cy="8021"/>
          </a:xfrm>
          <a:prstGeom prst="line">
            <a:avLst/>
          </a:prstGeom>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1177764" y="900794"/>
            <a:ext cx="294324" cy="369332"/>
          </a:xfrm>
          <a:prstGeom prst="rect">
            <a:avLst/>
          </a:prstGeom>
          <a:noFill/>
        </p:spPr>
        <p:txBody>
          <a:bodyPr wrap="square" rtlCol="0">
            <a:spAutoFit/>
          </a:bodyPr>
          <a:lstStyle/>
          <a:p>
            <a:r>
              <a:rPr lang="en-US" dirty="0" smtClean="0"/>
              <a:t>a</a:t>
            </a:r>
            <a:endParaRPr lang="en-US" dirty="0"/>
          </a:p>
        </p:txBody>
      </p:sp>
      <p:sp>
        <p:nvSpPr>
          <p:cNvPr id="20" name="TextBox 19"/>
          <p:cNvSpPr txBox="1"/>
          <p:nvPr/>
        </p:nvSpPr>
        <p:spPr>
          <a:xfrm>
            <a:off x="6543887" y="875520"/>
            <a:ext cx="294324" cy="369332"/>
          </a:xfrm>
          <a:prstGeom prst="rect">
            <a:avLst/>
          </a:prstGeom>
          <a:noFill/>
        </p:spPr>
        <p:txBody>
          <a:bodyPr wrap="square" rtlCol="0">
            <a:spAutoFit/>
          </a:bodyPr>
          <a:lstStyle/>
          <a:p>
            <a:r>
              <a:rPr lang="en-US" dirty="0" smtClean="0"/>
              <a:t>b</a:t>
            </a:r>
            <a:endParaRPr lang="en-US" dirty="0"/>
          </a:p>
        </p:txBody>
      </p:sp>
      <p:sp>
        <p:nvSpPr>
          <p:cNvPr id="21" name="TextBox 20"/>
          <p:cNvSpPr txBox="1"/>
          <p:nvPr/>
        </p:nvSpPr>
        <p:spPr>
          <a:xfrm>
            <a:off x="1177764" y="3383280"/>
            <a:ext cx="294324" cy="369332"/>
          </a:xfrm>
          <a:prstGeom prst="rect">
            <a:avLst/>
          </a:prstGeom>
          <a:noFill/>
        </p:spPr>
        <p:txBody>
          <a:bodyPr wrap="square" rtlCol="0">
            <a:spAutoFit/>
          </a:bodyPr>
          <a:lstStyle/>
          <a:p>
            <a:r>
              <a:rPr lang="en-US" dirty="0" smtClean="0"/>
              <a:t>c</a:t>
            </a:r>
            <a:endParaRPr lang="en-US" dirty="0"/>
          </a:p>
        </p:txBody>
      </p:sp>
      <p:sp>
        <p:nvSpPr>
          <p:cNvPr id="22" name="TextBox 21"/>
          <p:cNvSpPr txBox="1"/>
          <p:nvPr/>
        </p:nvSpPr>
        <p:spPr>
          <a:xfrm>
            <a:off x="6543887" y="3405066"/>
            <a:ext cx="294324" cy="369332"/>
          </a:xfrm>
          <a:prstGeom prst="rect">
            <a:avLst/>
          </a:prstGeom>
          <a:noFill/>
        </p:spPr>
        <p:txBody>
          <a:bodyPr wrap="square" rtlCol="0">
            <a:spAutoFit/>
          </a:bodyPr>
          <a:lstStyle/>
          <a:p>
            <a:r>
              <a:rPr lang="en-US" dirty="0"/>
              <a:t>d</a:t>
            </a:r>
          </a:p>
        </p:txBody>
      </p:sp>
      <p:sp>
        <p:nvSpPr>
          <p:cNvPr id="23" name="Text Box 2"/>
          <p:cNvSpPr txBox="1"/>
          <p:nvPr/>
        </p:nvSpPr>
        <p:spPr>
          <a:xfrm>
            <a:off x="1282781" y="1244852"/>
            <a:ext cx="295275" cy="409575"/>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nSpc>
                <a:spcPct val="107000"/>
              </a:lnSpc>
              <a:spcBef>
                <a:spcPts val="0"/>
              </a:spcBef>
              <a:spcAft>
                <a:spcPts val="800"/>
              </a:spcAft>
            </a:pPr>
            <a:r>
              <a:rPr lang="en-US" sz="1200" b="1" dirty="0">
                <a:effectLst/>
                <a:latin typeface="Calibri" panose="020F0502020204030204" pitchFamily="34" charset="0"/>
                <a:ea typeface="Times New Roman" panose="02020603050405020304" pitchFamily="18" charset="0"/>
                <a:cs typeface="Times New Roman" panose="02020603050405020304" pitchFamily="18" charset="0"/>
              </a:rPr>
              <a:t>W</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24" name="Text Box 3"/>
          <p:cNvSpPr txBox="1"/>
          <p:nvPr/>
        </p:nvSpPr>
        <p:spPr>
          <a:xfrm>
            <a:off x="5481853" y="1270126"/>
            <a:ext cx="295275" cy="409575"/>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nSpc>
                <a:spcPct val="107000"/>
              </a:lnSpc>
              <a:spcBef>
                <a:spcPts val="0"/>
              </a:spcBef>
              <a:spcAft>
                <a:spcPts val="800"/>
              </a:spcAft>
            </a:pPr>
            <a:r>
              <a:rPr lang="en-US" sz="1200" b="1">
                <a:effectLst/>
                <a:latin typeface="Calibri" panose="020F0502020204030204" pitchFamily="34" charset="0"/>
                <a:ea typeface="Times New Roman" panose="02020603050405020304" pitchFamily="18" charset="0"/>
                <a:cs typeface="Times New Roman" panose="02020603050405020304" pitchFamily="18" charset="0"/>
              </a:rPr>
              <a:t>E</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9859246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349614" y="1848413"/>
            <a:ext cx="4534877" cy="3814588"/>
          </a:xfrm>
          <a:prstGeom prst="rect">
            <a:avLst/>
          </a:prstGeom>
        </p:spPr>
      </p:pic>
      <p:sp>
        <p:nvSpPr>
          <p:cNvPr id="2" name="Title 1"/>
          <p:cNvSpPr>
            <a:spLocks noGrp="1"/>
          </p:cNvSpPr>
          <p:nvPr>
            <p:ph type="title"/>
          </p:nvPr>
        </p:nvSpPr>
        <p:spPr/>
        <p:txBody>
          <a:bodyPr>
            <a:normAutofit fontScale="90000"/>
          </a:bodyPr>
          <a:lstStyle/>
          <a:p>
            <a:r>
              <a:rPr lang="en-US" dirty="0" smtClean="0"/>
              <a:t>Velocity estimation</a:t>
            </a:r>
            <a:endParaRPr lang="en-US" dirty="0"/>
          </a:p>
        </p:txBody>
      </p:sp>
      <p:sp>
        <p:nvSpPr>
          <p:cNvPr id="4" name="Slide Number Placeholder 3"/>
          <p:cNvSpPr>
            <a:spLocks noGrp="1"/>
          </p:cNvSpPr>
          <p:nvPr>
            <p:ph type="sldNum" sz="quarter" idx="12"/>
          </p:nvPr>
        </p:nvSpPr>
        <p:spPr/>
        <p:txBody>
          <a:bodyPr/>
          <a:lstStyle/>
          <a:p>
            <a:fld id="{C8D362CF-ED66-4009-A6C7-5E9E6A12D01A}" type="slidenum">
              <a:rPr lang="en-US" smtClean="0"/>
              <a:t>6</a:t>
            </a:fld>
            <a:endParaRPr lang="en-US"/>
          </a:p>
        </p:txBody>
      </p:sp>
      <p:pic>
        <p:nvPicPr>
          <p:cNvPr id="5" name="Picture 4"/>
          <p:cNvPicPr/>
          <p:nvPr/>
        </p:nvPicPr>
        <p:blipFill rotWithShape="1">
          <a:blip r:embed="rId4"/>
          <a:srcRect r="41501" b="9622"/>
          <a:stretch/>
        </p:blipFill>
        <p:spPr bwMode="auto">
          <a:xfrm>
            <a:off x="8869084" y="1716607"/>
            <a:ext cx="3031971" cy="3977426"/>
          </a:xfrm>
          <a:prstGeom prst="rect">
            <a:avLst/>
          </a:prstGeom>
          <a:ln>
            <a:noFill/>
          </a:ln>
          <a:extLst>
            <a:ext uri="{53640926-AAD7-44d8-BBD7-CCE9431645EC}">
              <a14:shadowObscured xmlns:a14="http://schemas.microsoft.com/office/drawing/2010/main" xmlns=""/>
            </a:ext>
          </a:extLst>
        </p:spPr>
      </p:pic>
      <p:sp>
        <p:nvSpPr>
          <p:cNvPr id="10" name="Freeform 9"/>
          <p:cNvSpPr/>
          <p:nvPr/>
        </p:nvSpPr>
        <p:spPr>
          <a:xfrm>
            <a:off x="1842655" y="3229727"/>
            <a:ext cx="501706" cy="1383838"/>
          </a:xfrm>
          <a:custGeom>
            <a:avLst/>
            <a:gdLst>
              <a:gd name="connsiteX0" fmla="*/ 0 w 837282"/>
              <a:gd name="connsiteY0" fmla="*/ 1800108 h 1800108"/>
              <a:gd name="connsiteX1" fmla="*/ 385590 w 837282"/>
              <a:gd name="connsiteY1" fmla="*/ 180628 h 1800108"/>
              <a:gd name="connsiteX2" fmla="*/ 550843 w 837282"/>
              <a:gd name="connsiteY2" fmla="*/ 213679 h 1800108"/>
              <a:gd name="connsiteX3" fmla="*/ 837282 w 837282"/>
              <a:gd name="connsiteY3" fmla="*/ 1734007 h 1800108"/>
            </a:gdLst>
            <a:ahLst/>
            <a:cxnLst>
              <a:cxn ang="0">
                <a:pos x="connsiteX0" y="connsiteY0"/>
              </a:cxn>
              <a:cxn ang="0">
                <a:pos x="connsiteX1" y="connsiteY1"/>
              </a:cxn>
              <a:cxn ang="0">
                <a:pos x="connsiteX2" y="connsiteY2"/>
              </a:cxn>
              <a:cxn ang="0">
                <a:pos x="connsiteX3" y="connsiteY3"/>
              </a:cxn>
            </a:cxnLst>
            <a:rect l="l" t="t" r="r" b="b"/>
            <a:pathLst>
              <a:path w="837282" h="1800108">
                <a:moveTo>
                  <a:pt x="0" y="1800108"/>
                </a:moveTo>
                <a:cubicBezTo>
                  <a:pt x="146891" y="1122570"/>
                  <a:pt x="293783" y="445033"/>
                  <a:pt x="385590" y="180628"/>
                </a:cubicBezTo>
                <a:cubicBezTo>
                  <a:pt x="477397" y="-83777"/>
                  <a:pt x="475561" y="-45218"/>
                  <a:pt x="550843" y="213679"/>
                </a:cubicBezTo>
                <a:cubicBezTo>
                  <a:pt x="626125" y="472575"/>
                  <a:pt x="731703" y="1103291"/>
                  <a:pt x="837282" y="1734007"/>
                </a:cubicBezTo>
              </a:path>
            </a:pathLst>
          </a:custGeom>
          <a:noFill/>
          <a:ln w="2222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623776" y="1299411"/>
            <a:ext cx="3800820" cy="400110"/>
          </a:xfrm>
          <a:prstGeom prst="rect">
            <a:avLst/>
          </a:prstGeom>
          <a:noFill/>
        </p:spPr>
        <p:txBody>
          <a:bodyPr wrap="square" rtlCol="0">
            <a:spAutoFit/>
          </a:bodyPr>
          <a:lstStyle/>
          <a:p>
            <a:pPr algn="ctr"/>
            <a:r>
              <a:rPr lang="en-US" sz="2000" dirty="0" smtClean="0"/>
              <a:t>a) Hyperbola fitting</a:t>
            </a:r>
            <a:endParaRPr lang="en-US" sz="2000" dirty="0"/>
          </a:p>
        </p:txBody>
      </p:sp>
      <p:sp>
        <p:nvSpPr>
          <p:cNvPr id="12" name="TextBox 11"/>
          <p:cNvSpPr txBox="1"/>
          <p:nvPr/>
        </p:nvSpPr>
        <p:spPr>
          <a:xfrm>
            <a:off x="8484659" y="1299411"/>
            <a:ext cx="3800820" cy="400110"/>
          </a:xfrm>
          <a:prstGeom prst="rect">
            <a:avLst/>
          </a:prstGeom>
          <a:noFill/>
        </p:spPr>
        <p:txBody>
          <a:bodyPr wrap="square" rtlCol="0">
            <a:spAutoFit/>
          </a:bodyPr>
          <a:lstStyle/>
          <a:p>
            <a:pPr algn="ctr"/>
            <a:r>
              <a:rPr lang="en-US" sz="2000" dirty="0" smtClean="0"/>
              <a:t>c) Velocity semblance</a:t>
            </a:r>
            <a:endParaRPr lang="en-US" sz="2000" dirty="0"/>
          </a:p>
        </p:txBody>
      </p:sp>
      <p:pic>
        <p:nvPicPr>
          <p:cNvPr id="9" name="Picture 8"/>
          <p:cNvPicPr/>
          <p:nvPr/>
        </p:nvPicPr>
        <p:blipFill rotWithShape="1">
          <a:blip r:embed="rId5"/>
          <a:srcRect b="11689"/>
          <a:stretch/>
        </p:blipFill>
        <p:spPr bwMode="auto">
          <a:xfrm>
            <a:off x="5361813" y="1832896"/>
            <a:ext cx="3029948" cy="3845621"/>
          </a:xfrm>
          <a:prstGeom prst="rect">
            <a:avLst/>
          </a:prstGeom>
          <a:ln>
            <a:noFill/>
          </a:ln>
          <a:extLst>
            <a:ext uri="{53640926-AAD7-44d8-BBD7-CCE9431645EC}">
              <a14:shadowObscured xmlns:a14="http://schemas.microsoft.com/office/drawing/2010/main" xmlns=""/>
            </a:ext>
          </a:extLst>
        </p:spPr>
      </p:pic>
      <p:sp>
        <p:nvSpPr>
          <p:cNvPr id="13" name="TextBox 12"/>
          <p:cNvSpPr txBox="1"/>
          <p:nvPr/>
        </p:nvSpPr>
        <p:spPr>
          <a:xfrm>
            <a:off x="4994061" y="1299411"/>
            <a:ext cx="3800820" cy="400110"/>
          </a:xfrm>
          <a:prstGeom prst="rect">
            <a:avLst/>
          </a:prstGeom>
          <a:noFill/>
        </p:spPr>
        <p:txBody>
          <a:bodyPr wrap="square" rtlCol="0">
            <a:spAutoFit/>
          </a:bodyPr>
          <a:lstStyle/>
          <a:p>
            <a:pPr algn="ctr"/>
            <a:r>
              <a:rPr lang="en-US" sz="2000" dirty="0" smtClean="0"/>
              <a:t>b) CMP </a:t>
            </a:r>
            <a:endParaRPr lang="en-US" sz="2000" dirty="0"/>
          </a:p>
        </p:txBody>
      </p:sp>
      <p:sp>
        <p:nvSpPr>
          <p:cNvPr id="6" name="TextBox 5"/>
          <p:cNvSpPr txBox="1"/>
          <p:nvPr/>
        </p:nvSpPr>
        <p:spPr>
          <a:xfrm>
            <a:off x="1422524" y="4613565"/>
            <a:ext cx="1555453" cy="369332"/>
          </a:xfrm>
          <a:prstGeom prst="rect">
            <a:avLst/>
          </a:prstGeom>
          <a:noFill/>
        </p:spPr>
        <p:txBody>
          <a:bodyPr wrap="square" rtlCol="0">
            <a:spAutoFit/>
          </a:bodyPr>
          <a:lstStyle/>
          <a:p>
            <a:r>
              <a:rPr lang="en-US" dirty="0" smtClean="0">
                <a:solidFill>
                  <a:schemeClr val="bg1"/>
                </a:solidFill>
              </a:rPr>
              <a:t>V = 0.10 m/ns</a:t>
            </a:r>
            <a:endParaRPr lang="en-US" dirty="0">
              <a:solidFill>
                <a:schemeClr val="bg1"/>
              </a:solidFill>
            </a:endParaRPr>
          </a:p>
        </p:txBody>
      </p:sp>
      <p:sp>
        <p:nvSpPr>
          <p:cNvPr id="14" name="TextBox 13"/>
          <p:cNvSpPr txBox="1"/>
          <p:nvPr/>
        </p:nvSpPr>
        <p:spPr>
          <a:xfrm>
            <a:off x="6297243" y="2986294"/>
            <a:ext cx="1555453" cy="369332"/>
          </a:xfrm>
          <a:prstGeom prst="rect">
            <a:avLst/>
          </a:prstGeom>
          <a:noFill/>
        </p:spPr>
        <p:txBody>
          <a:bodyPr wrap="square" rtlCol="0">
            <a:spAutoFit/>
          </a:bodyPr>
          <a:lstStyle/>
          <a:p>
            <a:r>
              <a:rPr lang="en-US" dirty="0" smtClean="0">
                <a:solidFill>
                  <a:schemeClr val="bg1"/>
                </a:solidFill>
              </a:rPr>
              <a:t>V = 0.08 m/ns</a:t>
            </a:r>
            <a:endParaRPr lang="en-US" dirty="0">
              <a:solidFill>
                <a:schemeClr val="bg1"/>
              </a:solidFill>
            </a:endParaRPr>
          </a:p>
        </p:txBody>
      </p:sp>
      <p:cxnSp>
        <p:nvCxnSpPr>
          <p:cNvPr id="8" name="Straight Connector 7"/>
          <p:cNvCxnSpPr/>
          <p:nvPr/>
        </p:nvCxnSpPr>
        <p:spPr>
          <a:xfrm>
            <a:off x="10725665" y="2248930"/>
            <a:ext cx="0" cy="3445103"/>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10642538" y="2832406"/>
            <a:ext cx="1471952" cy="338554"/>
          </a:xfrm>
          <a:prstGeom prst="rect">
            <a:avLst/>
          </a:prstGeom>
          <a:noFill/>
        </p:spPr>
        <p:txBody>
          <a:bodyPr wrap="square" rtlCol="0">
            <a:spAutoFit/>
          </a:bodyPr>
          <a:lstStyle/>
          <a:p>
            <a:r>
              <a:rPr lang="en-US" sz="1600" dirty="0" smtClean="0">
                <a:solidFill>
                  <a:schemeClr val="bg1"/>
                </a:solidFill>
              </a:rPr>
              <a:t>V = 0.08 m/ns</a:t>
            </a:r>
            <a:endParaRPr lang="en-US" sz="1600" dirty="0">
              <a:solidFill>
                <a:schemeClr val="bg1"/>
              </a:solidFill>
            </a:endParaRPr>
          </a:p>
        </p:txBody>
      </p:sp>
    </p:spTree>
    <p:extLst>
      <p:ext uri="{BB962C8B-B14F-4D97-AF65-F5344CB8AC3E}">
        <p14:creationId xmlns:p14="http://schemas.microsoft.com/office/powerpoint/2010/main" val="33660536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a:srcRect b="13575"/>
          <a:stretch/>
        </p:blipFill>
        <p:spPr>
          <a:xfrm>
            <a:off x="4250685" y="2217103"/>
            <a:ext cx="3759654" cy="3161082"/>
          </a:xfrm>
          <a:prstGeom prst="rect">
            <a:avLst/>
          </a:prstGeom>
        </p:spPr>
      </p:pic>
      <p:pic>
        <p:nvPicPr>
          <p:cNvPr id="9" name="Picture 8"/>
          <p:cNvPicPr>
            <a:picLocks noChangeAspect="1"/>
          </p:cNvPicPr>
          <p:nvPr/>
        </p:nvPicPr>
        <p:blipFill rotWithShape="1">
          <a:blip r:embed="rId4"/>
          <a:srcRect b="14332"/>
          <a:stretch/>
        </p:blipFill>
        <p:spPr>
          <a:xfrm>
            <a:off x="8130638" y="2244813"/>
            <a:ext cx="3759654" cy="3133373"/>
          </a:xfrm>
          <a:prstGeom prst="rect">
            <a:avLst/>
          </a:prstGeom>
        </p:spPr>
      </p:pic>
      <p:sp>
        <p:nvSpPr>
          <p:cNvPr id="2" name="Title 1"/>
          <p:cNvSpPr>
            <a:spLocks noGrp="1"/>
          </p:cNvSpPr>
          <p:nvPr>
            <p:ph type="title"/>
          </p:nvPr>
        </p:nvSpPr>
        <p:spPr/>
        <p:txBody>
          <a:bodyPr>
            <a:normAutofit fontScale="90000"/>
          </a:bodyPr>
          <a:lstStyle/>
          <a:p>
            <a:r>
              <a:rPr lang="en-US" dirty="0" smtClean="0"/>
              <a:t>Image comparison of frequencies</a:t>
            </a:r>
            <a:endParaRPr lang="en-US" dirty="0"/>
          </a:p>
        </p:txBody>
      </p:sp>
      <p:sp>
        <p:nvSpPr>
          <p:cNvPr id="4" name="Slide Number Placeholder 3"/>
          <p:cNvSpPr>
            <a:spLocks noGrp="1"/>
          </p:cNvSpPr>
          <p:nvPr>
            <p:ph type="sldNum" sz="quarter" idx="12"/>
          </p:nvPr>
        </p:nvSpPr>
        <p:spPr/>
        <p:txBody>
          <a:bodyPr/>
          <a:lstStyle/>
          <a:p>
            <a:fld id="{C8D362CF-ED66-4009-A6C7-5E9E6A12D01A}" type="slidenum">
              <a:rPr lang="en-US" smtClean="0"/>
              <a:t>7</a:t>
            </a:fld>
            <a:endParaRPr lang="en-US"/>
          </a:p>
        </p:txBody>
      </p:sp>
      <p:sp>
        <p:nvSpPr>
          <p:cNvPr id="3" name="TextBox 2"/>
          <p:cNvSpPr txBox="1"/>
          <p:nvPr/>
        </p:nvSpPr>
        <p:spPr>
          <a:xfrm>
            <a:off x="1201878" y="1613399"/>
            <a:ext cx="1949986" cy="461665"/>
          </a:xfrm>
          <a:prstGeom prst="rect">
            <a:avLst/>
          </a:prstGeom>
          <a:noFill/>
        </p:spPr>
        <p:txBody>
          <a:bodyPr wrap="square" rtlCol="0">
            <a:spAutoFit/>
          </a:bodyPr>
          <a:lstStyle/>
          <a:p>
            <a:pPr algn="ctr"/>
            <a:r>
              <a:rPr lang="en-US" sz="2400" dirty="0" smtClean="0">
                <a:latin typeface="Arial" panose="020B0604020202020204" pitchFamily="34" charset="0"/>
                <a:cs typeface="Arial" panose="020B0604020202020204" pitchFamily="34" charset="0"/>
              </a:rPr>
              <a:t>a) 100 MHz</a:t>
            </a:r>
            <a:endParaRPr lang="en-US" sz="2400" dirty="0">
              <a:latin typeface="Arial" panose="020B0604020202020204" pitchFamily="34" charset="0"/>
              <a:cs typeface="Arial" panose="020B0604020202020204" pitchFamily="34" charset="0"/>
            </a:endParaRPr>
          </a:p>
        </p:txBody>
      </p:sp>
      <p:sp>
        <p:nvSpPr>
          <p:cNvPr id="10" name="TextBox 9"/>
          <p:cNvSpPr txBox="1"/>
          <p:nvPr/>
        </p:nvSpPr>
        <p:spPr>
          <a:xfrm>
            <a:off x="5198227" y="1613398"/>
            <a:ext cx="1949986" cy="461665"/>
          </a:xfrm>
          <a:prstGeom prst="rect">
            <a:avLst/>
          </a:prstGeom>
          <a:noFill/>
        </p:spPr>
        <p:txBody>
          <a:bodyPr wrap="square" rtlCol="0">
            <a:spAutoFit/>
          </a:bodyPr>
          <a:lstStyle/>
          <a:p>
            <a:pPr algn="ctr"/>
            <a:r>
              <a:rPr lang="en-US" sz="2400" dirty="0" smtClean="0">
                <a:latin typeface="Arial" panose="020B0604020202020204" pitchFamily="34" charset="0"/>
                <a:cs typeface="Arial" panose="020B0604020202020204" pitchFamily="34" charset="0"/>
              </a:rPr>
              <a:t>b) 250 MHz</a:t>
            </a:r>
            <a:endParaRPr lang="en-US" sz="2400" dirty="0">
              <a:latin typeface="Arial" panose="020B0604020202020204" pitchFamily="34" charset="0"/>
              <a:cs typeface="Arial" panose="020B0604020202020204" pitchFamily="34" charset="0"/>
            </a:endParaRPr>
          </a:p>
        </p:txBody>
      </p:sp>
      <p:sp>
        <p:nvSpPr>
          <p:cNvPr id="11" name="TextBox 10"/>
          <p:cNvSpPr txBox="1"/>
          <p:nvPr/>
        </p:nvSpPr>
        <p:spPr>
          <a:xfrm>
            <a:off x="8885841" y="1606070"/>
            <a:ext cx="1949986" cy="461665"/>
          </a:xfrm>
          <a:prstGeom prst="rect">
            <a:avLst/>
          </a:prstGeom>
          <a:noFill/>
        </p:spPr>
        <p:txBody>
          <a:bodyPr wrap="square" rtlCol="0">
            <a:spAutoFit/>
          </a:bodyPr>
          <a:lstStyle/>
          <a:p>
            <a:pPr algn="ctr"/>
            <a:r>
              <a:rPr lang="en-US" sz="2400" dirty="0" smtClean="0">
                <a:latin typeface="Arial" panose="020B0604020202020204" pitchFamily="34" charset="0"/>
                <a:cs typeface="Arial" panose="020B0604020202020204" pitchFamily="34" charset="0"/>
              </a:rPr>
              <a:t>c) 1000 MHz</a:t>
            </a:r>
            <a:endParaRPr lang="en-US" sz="2400" dirty="0">
              <a:latin typeface="Arial" panose="020B0604020202020204" pitchFamily="34" charset="0"/>
              <a:cs typeface="Arial" panose="020B0604020202020204" pitchFamily="34" charset="0"/>
            </a:endParaRPr>
          </a:p>
        </p:txBody>
      </p:sp>
      <p:cxnSp>
        <p:nvCxnSpPr>
          <p:cNvPr id="18" name="Straight Connector 17"/>
          <p:cNvCxnSpPr/>
          <p:nvPr/>
        </p:nvCxnSpPr>
        <p:spPr>
          <a:xfrm flipV="1">
            <a:off x="5574603" y="3361077"/>
            <a:ext cx="182880" cy="3278"/>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V="1">
            <a:off x="5890488" y="3425650"/>
            <a:ext cx="182880" cy="3278"/>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V="1">
            <a:off x="6173220" y="3430914"/>
            <a:ext cx="182880" cy="3278"/>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V="1">
            <a:off x="6487021" y="3411231"/>
            <a:ext cx="182880" cy="3278"/>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V="1">
            <a:off x="9481219" y="3411110"/>
            <a:ext cx="182880" cy="3278"/>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V="1">
            <a:off x="9769394" y="3480678"/>
            <a:ext cx="182880" cy="3278"/>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V="1">
            <a:off x="10041592" y="3528010"/>
            <a:ext cx="182880" cy="3278"/>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V="1">
            <a:off x="10357477" y="3500300"/>
            <a:ext cx="182880" cy="3278"/>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p:nvPicPr>
        <p:blipFill rotWithShape="1">
          <a:blip r:embed="rId5"/>
          <a:srcRect b="14332"/>
          <a:stretch/>
        </p:blipFill>
        <p:spPr>
          <a:xfrm>
            <a:off x="407736" y="2217103"/>
            <a:ext cx="3759654" cy="3133373"/>
          </a:xfrm>
          <a:prstGeom prst="rect">
            <a:avLst/>
          </a:prstGeom>
        </p:spPr>
      </p:pic>
    </p:spTree>
    <p:extLst>
      <p:ext uri="{BB962C8B-B14F-4D97-AF65-F5344CB8AC3E}">
        <p14:creationId xmlns:p14="http://schemas.microsoft.com/office/powerpoint/2010/main" val="215571335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Forward modeling of adjacent culverts</a:t>
            </a:r>
            <a:endParaRPr lang="en-US" dirty="0"/>
          </a:p>
        </p:txBody>
      </p:sp>
      <p:sp>
        <p:nvSpPr>
          <p:cNvPr id="4" name="Slide Number Placeholder 3"/>
          <p:cNvSpPr>
            <a:spLocks noGrp="1"/>
          </p:cNvSpPr>
          <p:nvPr>
            <p:ph type="sldNum" sz="quarter" idx="12"/>
          </p:nvPr>
        </p:nvSpPr>
        <p:spPr/>
        <p:txBody>
          <a:bodyPr/>
          <a:lstStyle/>
          <a:p>
            <a:fld id="{C8D362CF-ED66-4009-A6C7-5E9E6A12D01A}" type="slidenum">
              <a:rPr lang="en-US" smtClean="0"/>
              <a:t>8</a:t>
            </a:fld>
            <a:endParaRPr lang="en-US"/>
          </a:p>
        </p:txBody>
      </p:sp>
      <p:pic>
        <p:nvPicPr>
          <p:cNvPr id="5" name="Picture 4"/>
          <p:cNvPicPr>
            <a:picLocks noChangeAspect="1"/>
          </p:cNvPicPr>
          <p:nvPr/>
        </p:nvPicPr>
        <p:blipFill rotWithShape="1">
          <a:blip r:embed="rId3"/>
          <a:srcRect l="46201" t="12552" r="4571" b="1639"/>
          <a:stretch/>
        </p:blipFill>
        <p:spPr>
          <a:xfrm>
            <a:off x="7965189" y="1435478"/>
            <a:ext cx="2814130" cy="4297890"/>
          </a:xfrm>
          <a:prstGeom prst="rect">
            <a:avLst/>
          </a:prstGeom>
        </p:spPr>
      </p:pic>
      <p:pic>
        <p:nvPicPr>
          <p:cNvPr id="6" name="Picture 5"/>
          <p:cNvPicPr/>
          <p:nvPr/>
        </p:nvPicPr>
        <p:blipFill rotWithShape="1">
          <a:blip r:embed="rId4"/>
          <a:srcRect l="49584" t="24345" r="32649" b="11271"/>
          <a:stretch/>
        </p:blipFill>
        <p:spPr bwMode="auto">
          <a:xfrm>
            <a:off x="1082201" y="1503835"/>
            <a:ext cx="2496670" cy="3903900"/>
          </a:xfrm>
          <a:prstGeom prst="rect">
            <a:avLst/>
          </a:prstGeom>
          <a:ln>
            <a:noFill/>
          </a:ln>
          <a:extLst>
            <a:ext uri="{53640926-AAD7-44d8-BBD7-CCE9431645EC}">
              <a14:shadowObscured xmlns:a14="http://schemas.microsoft.com/office/drawing/2010/main" xmlns=""/>
            </a:ext>
          </a:extLst>
        </p:spPr>
      </p:pic>
      <p:sp>
        <p:nvSpPr>
          <p:cNvPr id="7" name="Isosceles Triangle 6"/>
          <p:cNvSpPr/>
          <p:nvPr/>
        </p:nvSpPr>
        <p:spPr>
          <a:xfrm>
            <a:off x="1692870" y="3138226"/>
            <a:ext cx="1242535" cy="2254207"/>
          </a:xfrm>
          <a:prstGeom prst="triangl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8" name="TextBox 7"/>
          <p:cNvSpPr txBox="1"/>
          <p:nvPr/>
        </p:nvSpPr>
        <p:spPr>
          <a:xfrm>
            <a:off x="909486" y="3760168"/>
            <a:ext cx="2809301" cy="369332"/>
          </a:xfrm>
          <a:prstGeom prst="rect">
            <a:avLst/>
          </a:prstGeom>
          <a:noFill/>
        </p:spPr>
        <p:txBody>
          <a:bodyPr wrap="square" rtlCol="0">
            <a:spAutoFit/>
          </a:bodyPr>
          <a:lstStyle/>
          <a:p>
            <a:pPr algn="ctr"/>
            <a:r>
              <a:rPr lang="en-US" dirty="0" smtClean="0">
                <a:solidFill>
                  <a:srgbClr val="FFFF00"/>
                </a:solidFill>
              </a:rPr>
              <a:t>Interference</a:t>
            </a:r>
            <a:endParaRPr lang="en-US" dirty="0">
              <a:solidFill>
                <a:srgbClr val="FFFF00"/>
              </a:solidFill>
            </a:endParaRPr>
          </a:p>
        </p:txBody>
      </p:sp>
      <p:pic>
        <p:nvPicPr>
          <p:cNvPr id="9" name="Picture 8"/>
          <p:cNvPicPr>
            <a:picLocks noChangeAspect="1"/>
          </p:cNvPicPr>
          <p:nvPr/>
        </p:nvPicPr>
        <p:blipFill rotWithShape="1">
          <a:blip r:embed="rId3"/>
          <a:srcRect r="58124"/>
          <a:stretch/>
        </p:blipFill>
        <p:spPr>
          <a:xfrm>
            <a:off x="4329456" y="1435478"/>
            <a:ext cx="3192042" cy="4285561"/>
          </a:xfrm>
          <a:prstGeom prst="rect">
            <a:avLst/>
          </a:prstGeom>
        </p:spPr>
      </p:pic>
      <p:sp>
        <p:nvSpPr>
          <p:cNvPr id="3" name="TextBox 2"/>
          <p:cNvSpPr txBox="1"/>
          <p:nvPr/>
        </p:nvSpPr>
        <p:spPr>
          <a:xfrm>
            <a:off x="7885424" y="1043061"/>
            <a:ext cx="2893895" cy="461665"/>
          </a:xfrm>
          <a:prstGeom prst="rect">
            <a:avLst/>
          </a:prstGeom>
          <a:noFill/>
        </p:spPr>
        <p:txBody>
          <a:bodyPr wrap="square" rtlCol="0">
            <a:spAutoFit/>
          </a:bodyPr>
          <a:lstStyle/>
          <a:p>
            <a:pPr algn="ctr"/>
            <a:r>
              <a:rPr lang="en-US" sz="2400" dirty="0" smtClean="0">
                <a:latin typeface="Arial"/>
                <a:cs typeface="Arial"/>
              </a:rPr>
              <a:t>c) Modeling </a:t>
            </a:r>
            <a:r>
              <a:rPr lang="en-US" sz="2400" dirty="0" smtClean="0">
                <a:latin typeface="Arial"/>
                <a:cs typeface="Arial"/>
              </a:rPr>
              <a:t>result</a:t>
            </a:r>
            <a:endParaRPr lang="en-US" sz="2400" dirty="0">
              <a:latin typeface="Arial"/>
              <a:cs typeface="Arial"/>
            </a:endParaRPr>
          </a:p>
        </p:txBody>
      </p:sp>
      <p:sp>
        <p:nvSpPr>
          <p:cNvPr id="10" name="TextBox 9"/>
          <p:cNvSpPr txBox="1"/>
          <p:nvPr/>
        </p:nvSpPr>
        <p:spPr>
          <a:xfrm>
            <a:off x="794552" y="1072247"/>
            <a:ext cx="2446043" cy="461665"/>
          </a:xfrm>
          <a:prstGeom prst="rect">
            <a:avLst/>
          </a:prstGeom>
          <a:noFill/>
        </p:spPr>
        <p:txBody>
          <a:bodyPr wrap="square" rtlCol="0">
            <a:spAutoFit/>
          </a:bodyPr>
          <a:lstStyle/>
          <a:p>
            <a:pPr algn="ctr"/>
            <a:r>
              <a:rPr lang="en-US" sz="2400" dirty="0" smtClean="0">
                <a:latin typeface="Arial"/>
                <a:cs typeface="Arial"/>
              </a:rPr>
              <a:t>a) GPR </a:t>
            </a:r>
            <a:r>
              <a:rPr lang="en-US" sz="2400" dirty="0" smtClean="0">
                <a:latin typeface="Arial"/>
                <a:cs typeface="Arial"/>
              </a:rPr>
              <a:t>data</a:t>
            </a:r>
            <a:endParaRPr lang="en-US" sz="2400" dirty="0">
              <a:latin typeface="Arial"/>
              <a:cs typeface="Arial"/>
            </a:endParaRPr>
          </a:p>
        </p:txBody>
      </p:sp>
      <p:sp>
        <p:nvSpPr>
          <p:cNvPr id="11" name="TextBox 10"/>
          <p:cNvSpPr txBox="1"/>
          <p:nvPr/>
        </p:nvSpPr>
        <p:spPr>
          <a:xfrm>
            <a:off x="4627424" y="1030842"/>
            <a:ext cx="2650706" cy="461665"/>
          </a:xfrm>
          <a:prstGeom prst="rect">
            <a:avLst/>
          </a:prstGeom>
          <a:noFill/>
        </p:spPr>
        <p:txBody>
          <a:bodyPr wrap="square" rtlCol="0">
            <a:spAutoFit/>
          </a:bodyPr>
          <a:lstStyle/>
          <a:p>
            <a:pPr algn="ctr"/>
            <a:r>
              <a:rPr lang="en-US" sz="2400" dirty="0" smtClean="0">
                <a:latin typeface="Arial"/>
                <a:cs typeface="Arial"/>
              </a:rPr>
              <a:t>b) GPR </a:t>
            </a:r>
            <a:r>
              <a:rPr lang="en-US" sz="2400" dirty="0" smtClean="0">
                <a:latin typeface="Arial"/>
                <a:cs typeface="Arial"/>
              </a:rPr>
              <a:t>modeling</a:t>
            </a:r>
            <a:endParaRPr lang="en-US" sz="2400" dirty="0">
              <a:latin typeface="Arial"/>
              <a:cs typeface="Arial"/>
            </a:endParaRPr>
          </a:p>
        </p:txBody>
      </p:sp>
    </p:spTree>
    <p:extLst>
      <p:ext uri="{BB962C8B-B14F-4D97-AF65-F5344CB8AC3E}">
        <p14:creationId xmlns:p14="http://schemas.microsoft.com/office/powerpoint/2010/main" val="82693625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p:nvPr/>
        </p:nvPicPr>
        <p:blipFill>
          <a:blip r:embed="rId3"/>
          <a:stretch>
            <a:fillRect/>
          </a:stretch>
        </p:blipFill>
        <p:spPr>
          <a:xfrm>
            <a:off x="2730844" y="1289724"/>
            <a:ext cx="5943600" cy="2443480"/>
          </a:xfrm>
          <a:prstGeom prst="rect">
            <a:avLst/>
          </a:prstGeom>
        </p:spPr>
      </p:pic>
      <p:sp>
        <p:nvSpPr>
          <p:cNvPr id="2" name="Title 1"/>
          <p:cNvSpPr>
            <a:spLocks noGrp="1"/>
          </p:cNvSpPr>
          <p:nvPr>
            <p:ph type="title"/>
          </p:nvPr>
        </p:nvSpPr>
        <p:spPr/>
        <p:txBody>
          <a:bodyPr>
            <a:normAutofit fontScale="90000"/>
          </a:bodyPr>
          <a:lstStyle/>
          <a:p>
            <a:r>
              <a:rPr lang="en-US" dirty="0" smtClean="0"/>
              <a:t>Interpretation of culverts</a:t>
            </a:r>
            <a:endParaRPr lang="en-US" dirty="0"/>
          </a:p>
        </p:txBody>
      </p:sp>
      <p:sp>
        <p:nvSpPr>
          <p:cNvPr id="4" name="Slide Number Placeholder 3"/>
          <p:cNvSpPr>
            <a:spLocks noGrp="1"/>
          </p:cNvSpPr>
          <p:nvPr>
            <p:ph type="sldNum" sz="quarter" idx="12"/>
          </p:nvPr>
        </p:nvSpPr>
        <p:spPr/>
        <p:txBody>
          <a:bodyPr/>
          <a:lstStyle/>
          <a:p>
            <a:fld id="{C8D362CF-ED66-4009-A6C7-5E9E6A12D01A}" type="slidenum">
              <a:rPr lang="en-US" smtClean="0"/>
              <a:t>9</a:t>
            </a:fld>
            <a:endParaRPr lang="en-US"/>
          </a:p>
        </p:txBody>
      </p:sp>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l="6114" t="14552" b="8644"/>
          <a:stretch/>
        </p:blipFill>
        <p:spPr>
          <a:xfrm>
            <a:off x="905244" y="4287551"/>
            <a:ext cx="4995935" cy="1936159"/>
          </a:xfrm>
          <a:prstGeom prst="rect">
            <a:avLst/>
          </a:prstGeom>
        </p:spPr>
      </p:pic>
      <p:sp>
        <p:nvSpPr>
          <p:cNvPr id="8" name="Down Arrow 7"/>
          <p:cNvSpPr/>
          <p:nvPr/>
        </p:nvSpPr>
        <p:spPr>
          <a:xfrm>
            <a:off x="3995821" y="1536760"/>
            <a:ext cx="277091" cy="267854"/>
          </a:xfrm>
          <a:prstGeom prst="down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own Arrow 8"/>
          <p:cNvSpPr/>
          <p:nvPr/>
        </p:nvSpPr>
        <p:spPr>
          <a:xfrm>
            <a:off x="5062620" y="1605181"/>
            <a:ext cx="277091" cy="267854"/>
          </a:xfrm>
          <a:prstGeom prst="down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Down Arrow 9"/>
          <p:cNvSpPr/>
          <p:nvPr/>
        </p:nvSpPr>
        <p:spPr>
          <a:xfrm>
            <a:off x="6066554" y="1602542"/>
            <a:ext cx="277091" cy="267854"/>
          </a:xfrm>
          <a:prstGeom prst="down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Down Arrow 10"/>
          <p:cNvSpPr/>
          <p:nvPr/>
        </p:nvSpPr>
        <p:spPr>
          <a:xfrm>
            <a:off x="7114691" y="1596321"/>
            <a:ext cx="277091" cy="267854"/>
          </a:xfrm>
          <a:prstGeom prst="down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664177" y="-617102"/>
            <a:ext cx="9372600" cy="3135854"/>
          </a:xfrm>
          <a:prstGeom prst="rect">
            <a:avLst/>
          </a:prstGeom>
        </p:spPr>
      </p:pic>
      <p:pic>
        <p:nvPicPr>
          <p:cNvPr id="13" name="Picture 12"/>
          <p:cNvPicPr>
            <a:picLocks noChangeAspect="1"/>
          </p:cNvPicPr>
          <p:nvPr/>
        </p:nvPicPr>
        <p:blipFill>
          <a:blip r:embed="rId6"/>
          <a:stretch>
            <a:fillRect/>
          </a:stretch>
        </p:blipFill>
        <p:spPr>
          <a:xfrm>
            <a:off x="6134183" y="4281327"/>
            <a:ext cx="5800739" cy="1942380"/>
          </a:xfrm>
          <a:prstGeom prst="rect">
            <a:avLst/>
          </a:prstGeom>
        </p:spPr>
      </p:pic>
      <p:sp>
        <p:nvSpPr>
          <p:cNvPr id="15" name="TextBox 14"/>
          <p:cNvSpPr txBox="1"/>
          <p:nvPr/>
        </p:nvSpPr>
        <p:spPr>
          <a:xfrm>
            <a:off x="3136569" y="990852"/>
            <a:ext cx="5581596" cy="369332"/>
          </a:xfrm>
          <a:prstGeom prst="rect">
            <a:avLst/>
          </a:prstGeom>
          <a:noFill/>
        </p:spPr>
        <p:txBody>
          <a:bodyPr wrap="square" rtlCol="0">
            <a:spAutoFit/>
          </a:bodyPr>
          <a:lstStyle/>
          <a:p>
            <a:pPr algn="ctr"/>
            <a:r>
              <a:rPr lang="en-US" dirty="0" smtClean="0"/>
              <a:t>a) GPR section overlain on the photograph of culvert</a:t>
            </a:r>
            <a:endParaRPr lang="en-US" dirty="0"/>
          </a:p>
        </p:txBody>
      </p:sp>
      <p:sp>
        <p:nvSpPr>
          <p:cNvPr id="16" name="TextBox 15"/>
          <p:cNvSpPr txBox="1"/>
          <p:nvPr/>
        </p:nvSpPr>
        <p:spPr>
          <a:xfrm>
            <a:off x="3713017" y="1235849"/>
            <a:ext cx="3979255" cy="369332"/>
          </a:xfrm>
          <a:prstGeom prst="rect">
            <a:avLst/>
          </a:prstGeom>
          <a:noFill/>
        </p:spPr>
        <p:txBody>
          <a:bodyPr wrap="square" rtlCol="0">
            <a:spAutoFit/>
          </a:bodyPr>
          <a:lstStyle/>
          <a:p>
            <a:pPr algn="ctr"/>
            <a:r>
              <a:rPr lang="en-US" dirty="0" smtClean="0">
                <a:solidFill>
                  <a:schemeClr val="bg1">
                    <a:lumMod val="95000"/>
                  </a:schemeClr>
                </a:solidFill>
              </a:rPr>
              <a:t>Green arrows show top of culverts</a:t>
            </a:r>
            <a:endParaRPr lang="en-US" dirty="0">
              <a:solidFill>
                <a:schemeClr val="bg1">
                  <a:lumMod val="95000"/>
                </a:schemeClr>
              </a:solidFill>
            </a:endParaRPr>
          </a:p>
        </p:txBody>
      </p:sp>
      <p:sp>
        <p:nvSpPr>
          <p:cNvPr id="17" name="TextBox 16"/>
          <p:cNvSpPr txBox="1"/>
          <p:nvPr/>
        </p:nvSpPr>
        <p:spPr>
          <a:xfrm>
            <a:off x="788303" y="3886259"/>
            <a:ext cx="5033088" cy="369332"/>
          </a:xfrm>
          <a:prstGeom prst="rect">
            <a:avLst/>
          </a:prstGeom>
          <a:noFill/>
        </p:spPr>
        <p:txBody>
          <a:bodyPr wrap="square" rtlCol="0">
            <a:spAutoFit/>
          </a:bodyPr>
          <a:lstStyle/>
          <a:p>
            <a:pPr algn="ctr"/>
            <a:r>
              <a:rPr lang="en-US" dirty="0" smtClean="0"/>
              <a:t>b) GPR depth slice overlain on Google Earth</a:t>
            </a:r>
            <a:endParaRPr lang="en-US" dirty="0"/>
          </a:p>
        </p:txBody>
      </p:sp>
      <p:sp>
        <p:nvSpPr>
          <p:cNvPr id="18" name="TextBox 17"/>
          <p:cNvSpPr txBox="1"/>
          <p:nvPr/>
        </p:nvSpPr>
        <p:spPr>
          <a:xfrm>
            <a:off x="6343645" y="3918643"/>
            <a:ext cx="5033088" cy="369332"/>
          </a:xfrm>
          <a:prstGeom prst="rect">
            <a:avLst/>
          </a:prstGeom>
          <a:noFill/>
        </p:spPr>
        <p:txBody>
          <a:bodyPr wrap="square" rtlCol="0">
            <a:spAutoFit/>
          </a:bodyPr>
          <a:lstStyle/>
          <a:p>
            <a:pPr algn="ctr"/>
            <a:r>
              <a:rPr lang="en-US" dirty="0" smtClean="0"/>
              <a:t>c) 3D GPR depth slice</a:t>
            </a:r>
            <a:endParaRPr lang="en-US" dirty="0"/>
          </a:p>
        </p:txBody>
      </p:sp>
    </p:spTree>
    <p:extLst>
      <p:ext uri="{BB962C8B-B14F-4D97-AF65-F5344CB8AC3E}">
        <p14:creationId xmlns:p14="http://schemas.microsoft.com/office/powerpoint/2010/main" val="84575369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8519</TotalTime>
  <Words>2696</Words>
  <Application>Microsoft Office PowerPoint</Application>
  <PresentationFormat>Widescreen</PresentationFormat>
  <Paragraphs>259</Paragraphs>
  <Slides>18</Slides>
  <Notes>16</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18</vt:i4>
      </vt:variant>
    </vt:vector>
  </HeadingPairs>
  <TitlesOfParts>
    <vt:vector size="24" baseType="lpstr">
      <vt:lpstr>Arial</vt:lpstr>
      <vt:lpstr>Calibri</vt:lpstr>
      <vt:lpstr>Calibri Light</vt:lpstr>
      <vt:lpstr>Times New Roman</vt:lpstr>
      <vt:lpstr>Wingdings</vt:lpstr>
      <vt:lpstr>Office Theme</vt:lpstr>
      <vt:lpstr>Ground penetrating radar imaging:  Processing &amp; case studies </vt:lpstr>
      <vt:lpstr>Outline</vt:lpstr>
      <vt:lpstr>Ground penetrating radar (GPR)</vt:lpstr>
      <vt:lpstr>GPR data analysis procedure</vt:lpstr>
      <vt:lpstr>Case 1: La Marque – culvert imaging</vt:lpstr>
      <vt:lpstr>Velocity estimation</vt:lpstr>
      <vt:lpstr>Image comparison of frequencies</vt:lpstr>
      <vt:lpstr>Forward modeling of adjacent culverts</vt:lpstr>
      <vt:lpstr>Interpretation of culverts</vt:lpstr>
      <vt:lpstr>Case study 1: Mueschke Cemetery</vt:lpstr>
      <vt:lpstr>Forward modeling of burials</vt:lpstr>
      <vt:lpstr>Velocity estimation of the soil</vt:lpstr>
      <vt:lpstr>GPR signature: vaulted &amp; non-vaulted</vt:lpstr>
      <vt:lpstr>Result :Template survey</vt:lpstr>
      <vt:lpstr>Result: West survey</vt:lpstr>
      <vt:lpstr>Summary</vt:lpstr>
      <vt:lpstr>Acknowledgement</vt:lpstr>
      <vt:lpstr>Numerical modeling results</vt:lpstr>
    </vt:vector>
  </TitlesOfParts>
  <Company>Hewlett-Packard Company</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ANALYSIS OF 3D GROUND PENETRATING RADAR (GPR) FOR GEOTECHNICAL, ARCHEOLOGICAL, AND RESERVOIR ANALOG TARGETS</dc:title>
  <dc:creator>agl</dc:creator>
  <cp:lastModifiedBy>agl</cp:lastModifiedBy>
  <cp:revision>184</cp:revision>
  <dcterms:created xsi:type="dcterms:W3CDTF">2013-11-21T16:53:54Z</dcterms:created>
  <dcterms:modified xsi:type="dcterms:W3CDTF">2014-04-02T15:59:07Z</dcterms:modified>
</cp:coreProperties>
</file>